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80"/>
  </p:normalViewPr>
  <p:slideViewPr>
    <p:cSldViewPr snapToGrid="0" snapToObjects="1">
      <p:cViewPr varScale="1">
        <p:scale>
          <a:sx n="102" d="100"/>
          <a:sy n="102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 b="0"/>
            </a:lvl1pPr>
            <a:lvl2pPr marL="0" indent="457200" algn="ctr">
              <a:buSzTx/>
              <a:buFontTx/>
              <a:buNone/>
              <a:defRPr sz="4800" b="0"/>
            </a:lvl2pPr>
            <a:lvl3pPr marL="0" indent="914400" algn="ctr">
              <a:buSzTx/>
              <a:buFontTx/>
              <a:buNone/>
              <a:defRPr sz="4800" b="0"/>
            </a:lvl3pPr>
            <a:lvl4pPr marL="0" indent="1371600" algn="ctr">
              <a:buSzTx/>
              <a:buFontTx/>
              <a:buNone/>
              <a:defRPr sz="4800" b="0"/>
            </a:lvl4pPr>
            <a:lvl5pPr marL="0" indent="1828800" algn="ctr">
              <a:buSzTx/>
              <a:buFontTx/>
              <a:buNone/>
              <a:defRPr sz="48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72700" y="12820649"/>
            <a:ext cx="710526" cy="6930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 b="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 b="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 b="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 b="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 b="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72700" y="12820649"/>
            <a:ext cx="710526" cy="6930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72700" y="12820649"/>
            <a:ext cx="710526" cy="6930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-106018" y="12669077"/>
            <a:ext cx="24569530" cy="1073427"/>
          </a:xfrm>
          <a:prstGeom prst="rect">
            <a:avLst/>
          </a:prstGeom>
          <a:solidFill>
            <a:srgbClr val="00356B"/>
          </a:solidFill>
          <a:ln w="25400">
            <a:solidFill>
              <a:srgbClr val="00356B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1322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2994991"/>
            <a:ext cx="21031200" cy="93589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6" cy="693064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4312" y="97967"/>
            <a:ext cx="1493479" cy="156815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 noGrp="1"/>
          </p:cNvSpPr>
          <p:nvPr>
            <p:ph type="ctrTitle"/>
          </p:nvPr>
        </p:nvSpPr>
        <p:spPr>
          <a:xfrm>
            <a:off x="1096106" y="1159234"/>
            <a:ext cx="22191788" cy="4775201"/>
          </a:xfrm>
          <a:prstGeom prst="rect">
            <a:avLst/>
          </a:prstGeom>
        </p:spPr>
        <p:txBody>
          <a:bodyPr/>
          <a:lstStyle/>
          <a:p>
            <a:pPr>
              <a:defRPr sz="10200"/>
            </a:pP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MIND</a:t>
            </a:r>
            <a:r>
              <a:t>: </a:t>
            </a:r>
            <a:r>
              <a:rPr sz="10000"/>
              <a:t>In-Network Memory Management </a:t>
            </a:r>
            <a:br>
              <a:rPr sz="10000"/>
            </a:br>
            <a:r>
              <a:rPr sz="10000"/>
              <a:t>for Disaggregated Data Centers</a:t>
            </a:r>
          </a:p>
        </p:txBody>
      </p:sp>
      <p:sp>
        <p:nvSpPr>
          <p:cNvPr id="61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3048000" y="8426427"/>
            <a:ext cx="18288000" cy="3311523"/>
          </a:xfrm>
          <a:prstGeom prst="rect">
            <a:avLst/>
          </a:prstGeom>
        </p:spPr>
        <p:txBody>
          <a:bodyPr anchor="b"/>
          <a:lstStyle/>
          <a:p>
            <a:pPr defTabSz="1792223">
              <a:spcBef>
                <a:spcPts val="1900"/>
              </a:spcBef>
              <a:defRPr sz="4704" i="1"/>
            </a:pPr>
            <a:r>
              <a:t>Seung-seob Lee, Yanpeng Yu, Yupeng Tang,</a:t>
            </a:r>
            <a:br/>
            <a:r>
              <a:t>Anurag Khandelwal, Lin Zhong, Abhishek Bhattacharjee</a:t>
            </a:r>
          </a:p>
          <a:p>
            <a:pPr defTabSz="1792223">
              <a:spcBef>
                <a:spcPts val="1900"/>
              </a:spcBef>
              <a:defRPr sz="4704" i="1"/>
            </a:pPr>
            <a:endParaRPr/>
          </a:p>
          <a:p>
            <a:pPr defTabSz="1792223">
              <a:spcBef>
                <a:spcPts val="1900"/>
              </a:spcBef>
              <a:defRPr sz="4704" i="1"/>
            </a:pPr>
            <a:r>
              <a:t>Yale University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34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48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352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350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353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355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357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t>New access</a:t>
            </a:r>
          </a:p>
        </p:txBody>
      </p:sp>
      <p:sp>
        <p:nvSpPr>
          <p:cNvPr id="358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359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360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361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362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63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364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365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366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367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368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369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370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71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72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373" name="Line"/>
          <p:cNvSpPr/>
          <p:nvPr/>
        </p:nvSpPr>
        <p:spPr>
          <a:xfrm>
            <a:off x="3150825" y="4837012"/>
            <a:ext cx="5536372" cy="4427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378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5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376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377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379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80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384" name="Line"/>
          <p:cNvSpPr/>
          <p:nvPr/>
        </p:nvSpPr>
        <p:spPr>
          <a:xfrm>
            <a:off x="18858659" y="7394265"/>
            <a:ext cx="928485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38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38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38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5538885" y="8821112"/>
            <a:ext cx="3054782" cy="1834628"/>
            <a:chOff x="0" y="0"/>
            <a:chExt cx="3054780" cy="1834626"/>
          </a:xfrm>
        </p:grpSpPr>
        <p:sp>
          <p:nvSpPr>
            <p:cNvPr id="390" name="Line"/>
            <p:cNvSpPr/>
            <p:nvPr/>
          </p:nvSpPr>
          <p:spPr>
            <a:xfrm>
              <a:off x="0" y="-1"/>
              <a:ext cx="3054781" cy="78000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headEnd type="stealth" w="med" len="med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coherence"/>
            <p:cNvSpPr/>
            <p:nvPr/>
          </p:nvSpPr>
          <p:spPr>
            <a:xfrm>
              <a:off x="1595085" y="302335"/>
              <a:ext cx="936956" cy="153229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80000"/>
                </a:lnSpc>
                <a:defRPr sz="28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coherence</a:t>
              </a:r>
            </a:p>
          </p:txBody>
        </p:sp>
      </p:grpSp>
      <p:sp>
        <p:nvSpPr>
          <p:cNvPr id="393" name="Group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ln w="76200">
            <a:solidFill>
              <a:srgbClr val="00905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4" name="Rectangle"/>
          <p:cNvSpPr/>
          <p:nvPr/>
        </p:nvSpPr>
        <p:spPr>
          <a:xfrm>
            <a:off x="714734" y="2923536"/>
            <a:ext cx="7530104" cy="8243854"/>
          </a:xfrm>
          <a:prstGeom prst="rect">
            <a:avLst/>
          </a:prstGeom>
          <a:solidFill>
            <a:srgbClr val="FFFFFF">
              <a:alpha val="7080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5" name="Rectangle"/>
          <p:cNvSpPr/>
          <p:nvPr/>
        </p:nvSpPr>
        <p:spPr>
          <a:xfrm>
            <a:off x="18877519" y="3637498"/>
            <a:ext cx="5258928" cy="8243854"/>
          </a:xfrm>
          <a:prstGeom prst="rect">
            <a:avLst/>
          </a:prstGeom>
          <a:solidFill>
            <a:srgbClr val="FFFFFF">
              <a:alpha val="7080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1" animBg="1" advAuto="0"/>
      <p:bldP spid="373" grpId="2" animBg="1" advAuto="0"/>
      <p:bldP spid="384" grpId="4" animBg="1" advAuto="0"/>
      <p:bldP spid="392" grpId="3" animBg="1" advAuto="0"/>
      <p:bldP spid="393" grpId="5" animBg="1" advAuto="0"/>
      <p:bldP spid="394" grpId="6" animBg="1" advAuto="0"/>
      <p:bldP spid="395" grpId="7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3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0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403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401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404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406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408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409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410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11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12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13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414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15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416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417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418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419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420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21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22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423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24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25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29" name="Group"/>
          <p:cNvSpPr/>
          <p:nvPr/>
        </p:nvSpPr>
        <p:spPr>
          <a:xfrm>
            <a:off x="15300436" y="8581947"/>
            <a:ext cx="2621851" cy="1270001"/>
          </a:xfrm>
          <a:prstGeom prst="rect">
            <a:avLst/>
          </a:prstGeom>
          <a:solidFill>
            <a:srgbClr val="FFEBED"/>
          </a:solidFill>
          <a:ln w="508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30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2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33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34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36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437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9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40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41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13670574" y="7129970"/>
            <a:ext cx="5026026" cy="1514873"/>
            <a:chOff x="0" y="-35"/>
            <a:chExt cx="5026025" cy="1514871"/>
          </a:xfrm>
        </p:grpSpPr>
        <p:sp>
          <p:nvSpPr>
            <p:cNvPr id="443" name="Callout"/>
            <p:cNvSpPr/>
            <p:nvPr/>
          </p:nvSpPr>
          <p:spPr>
            <a:xfrm rot="16200000">
              <a:off x="1755576" y="-1755613"/>
              <a:ext cx="1514873" cy="502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0" y="0"/>
                  </a:moveTo>
                  <a:cubicBezTo>
                    <a:pt x="5824" y="0"/>
                    <a:pt x="4906" y="277"/>
                    <a:pt x="4906" y="619"/>
                  </a:cubicBezTo>
                  <a:lnTo>
                    <a:pt x="4906" y="15018"/>
                  </a:lnTo>
                  <a:lnTo>
                    <a:pt x="0" y="15671"/>
                  </a:lnTo>
                  <a:lnTo>
                    <a:pt x="4906" y="16325"/>
                  </a:lnTo>
                  <a:lnTo>
                    <a:pt x="4906" y="20979"/>
                  </a:lnTo>
                  <a:cubicBezTo>
                    <a:pt x="4906" y="21322"/>
                    <a:pt x="5824" y="21600"/>
                    <a:pt x="6960" y="21600"/>
                  </a:cubicBezTo>
                  <a:lnTo>
                    <a:pt x="19540" y="21600"/>
                  </a:lnTo>
                  <a:cubicBezTo>
                    <a:pt x="20676" y="21600"/>
                    <a:pt x="21600" y="21322"/>
                    <a:pt x="21600" y="20979"/>
                  </a:cubicBezTo>
                  <a:lnTo>
                    <a:pt x="21600" y="619"/>
                  </a:lnTo>
                  <a:cubicBezTo>
                    <a:pt x="21600" y="277"/>
                    <a:pt x="20676" y="0"/>
                    <a:pt x="19540" y="0"/>
                  </a:cubicBezTo>
                  <a:lnTo>
                    <a:pt x="6960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44" name="4KB page: too many entries Huge page: load balancing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4KB page: too many entries</a:t>
              </a:r>
              <a:br/>
              <a:r>
                <a:t>Huge page: load balancing</a:t>
              </a:r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13655892" y="4564552"/>
            <a:ext cx="5115065" cy="2550966"/>
            <a:chOff x="0" y="0"/>
            <a:chExt cx="5115064" cy="2550963"/>
          </a:xfrm>
        </p:grpSpPr>
        <p:sp>
          <p:nvSpPr>
            <p:cNvPr id="446" name="Static huge partition…"/>
            <p:cNvSpPr/>
            <p:nvPr/>
          </p:nvSpPr>
          <p:spPr>
            <a:xfrm>
              <a:off x="0" y="0"/>
              <a:ext cx="5115065" cy="1936757"/>
            </a:xfrm>
            <a:prstGeom prst="rect">
              <a:avLst/>
            </a:prstGeom>
            <a:solidFill>
              <a:srgbClr val="FFF7F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t>Static huge partition</a:t>
              </a:r>
            </a:p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t>Fine-grained </a:t>
              </a:r>
              <a:br/>
              <a:r>
                <a:t>range-based translation</a:t>
              </a:r>
            </a:p>
          </p:txBody>
        </p:sp>
        <p:sp>
          <p:nvSpPr>
            <p:cNvPr id="447" name="Line"/>
            <p:cNvSpPr/>
            <p:nvPr/>
          </p:nvSpPr>
          <p:spPr>
            <a:xfrm flipV="1">
              <a:off x="424300" y="2040474"/>
              <a:ext cx="1" cy="51049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9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1" animBg="1" advAuto="0"/>
      <p:bldP spid="448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4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53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4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457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455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458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460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462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463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464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65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66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67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468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69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470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471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472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473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474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75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76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477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78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79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83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5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86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87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89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490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495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491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2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93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94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96" name="Memory…"/>
          <p:cNvSpPr/>
          <p:nvPr/>
        </p:nvSpPr>
        <p:spPr>
          <a:xfrm>
            <a:off x="12173940" y="8594646"/>
            <a:ext cx="2621851" cy="1270001"/>
          </a:xfrm>
          <a:prstGeom prst="rect">
            <a:avLst/>
          </a:prstGeom>
          <a:solidFill>
            <a:srgbClr val="EAFFF2"/>
          </a:solidFill>
          <a:ln w="508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grpSp>
        <p:nvGrpSpPr>
          <p:cNvPr id="499" name="Group"/>
          <p:cNvGrpSpPr/>
          <p:nvPr/>
        </p:nvGrpSpPr>
        <p:grpSpPr>
          <a:xfrm>
            <a:off x="11000411" y="7164796"/>
            <a:ext cx="5696348" cy="1488283"/>
            <a:chOff x="0" y="177"/>
            <a:chExt cx="5696346" cy="1488281"/>
          </a:xfrm>
        </p:grpSpPr>
        <p:sp>
          <p:nvSpPr>
            <p:cNvPr id="497" name="Callout"/>
            <p:cNvSpPr/>
            <p:nvPr/>
          </p:nvSpPr>
          <p:spPr>
            <a:xfrm rot="16200000">
              <a:off x="2104032" y="-2103856"/>
              <a:ext cx="1488282" cy="569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2" y="0"/>
                  </a:moveTo>
                  <a:cubicBezTo>
                    <a:pt x="5271" y="0"/>
                    <a:pt x="4337" y="244"/>
                    <a:pt x="4337" y="545"/>
                  </a:cubicBezTo>
                  <a:lnTo>
                    <a:pt x="4337" y="4831"/>
                  </a:lnTo>
                  <a:lnTo>
                    <a:pt x="0" y="5302"/>
                  </a:lnTo>
                  <a:lnTo>
                    <a:pt x="4337" y="5773"/>
                  </a:lnTo>
                  <a:lnTo>
                    <a:pt x="4337" y="21057"/>
                  </a:lnTo>
                  <a:cubicBezTo>
                    <a:pt x="4337" y="21357"/>
                    <a:pt x="5271" y="21600"/>
                    <a:pt x="6422" y="21600"/>
                  </a:cubicBezTo>
                  <a:lnTo>
                    <a:pt x="19521" y="21600"/>
                  </a:lnTo>
                  <a:cubicBezTo>
                    <a:pt x="20672" y="21600"/>
                    <a:pt x="21600" y="21357"/>
                    <a:pt x="21600" y="21057"/>
                  </a:cubicBezTo>
                  <a:lnTo>
                    <a:pt x="21600" y="545"/>
                  </a:lnTo>
                  <a:cubicBezTo>
                    <a:pt x="21600" y="244"/>
                    <a:pt x="20672" y="0"/>
                    <a:pt x="19521" y="0"/>
                  </a:cubicBezTo>
                  <a:lnTo>
                    <a:pt x="6422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98" name="4KB page: too many entries Huge page: inflexible protection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4KB page: too many entries</a:t>
              </a:r>
              <a:br/>
              <a:r>
                <a:t>Huge page: inflexible protection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1019662" y="5602807"/>
            <a:ext cx="5539644" cy="1534226"/>
            <a:chOff x="0" y="0"/>
            <a:chExt cx="5539642" cy="1534225"/>
          </a:xfrm>
        </p:grpSpPr>
        <p:sp>
          <p:nvSpPr>
            <p:cNvPr id="500" name="Line"/>
            <p:cNvSpPr/>
            <p:nvPr/>
          </p:nvSpPr>
          <p:spPr>
            <a:xfrm flipV="1">
              <a:off x="748673" y="757974"/>
              <a:ext cx="1" cy="77625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VMA-granularity protection"/>
            <p:cNvSpPr/>
            <p:nvPr/>
          </p:nvSpPr>
          <p:spPr>
            <a:xfrm>
              <a:off x="0" y="0"/>
              <a:ext cx="5539643" cy="720698"/>
            </a:xfrm>
            <a:prstGeom prst="rect">
              <a:avLst/>
            </a:prstGeom>
            <a:solidFill>
              <a:srgbClr val="EBFFF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b="1"/>
              </a:lvl1pPr>
            </a:lstStyle>
            <a:p>
              <a:r>
                <a:t>VMA-granularity protection</a:t>
              </a:r>
            </a:p>
          </p:txBody>
        </p:sp>
      </p:grpSp>
      <p:sp>
        <p:nvSpPr>
          <p:cNvPr id="503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1" animBg="1" advAuto="0"/>
      <p:bldP spid="50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50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07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8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511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509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512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514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516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517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518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19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20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21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522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523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524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525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26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27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28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29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30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531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32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3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7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538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9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540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541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543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544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54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54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54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550" name="Cache…"/>
          <p:cNvSpPr/>
          <p:nvPr/>
        </p:nvSpPr>
        <p:spPr>
          <a:xfrm>
            <a:off x="9071050" y="8576115"/>
            <a:ext cx="2621851" cy="1270001"/>
          </a:xfrm>
          <a:prstGeom prst="rect">
            <a:avLst/>
          </a:prstGeom>
          <a:solidFill>
            <a:srgbClr val="ECF1FF"/>
          </a:solidFill>
          <a:ln w="508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9647276" y="7171087"/>
            <a:ext cx="6044407" cy="1528764"/>
            <a:chOff x="0" y="59"/>
            <a:chExt cx="6044406" cy="1528762"/>
          </a:xfrm>
        </p:grpSpPr>
        <p:sp>
          <p:nvSpPr>
            <p:cNvPr id="551" name="Callout"/>
            <p:cNvSpPr/>
            <p:nvPr/>
          </p:nvSpPr>
          <p:spPr>
            <a:xfrm rot="16200000">
              <a:off x="2257821" y="-2257763"/>
              <a:ext cx="1528764" cy="604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81" y="0"/>
                  </a:moveTo>
                  <a:cubicBezTo>
                    <a:pt x="5873" y="0"/>
                    <a:pt x="4974" y="227"/>
                    <a:pt x="4974" y="508"/>
                  </a:cubicBezTo>
                  <a:lnTo>
                    <a:pt x="4974" y="1536"/>
                  </a:lnTo>
                  <a:lnTo>
                    <a:pt x="0" y="2102"/>
                  </a:lnTo>
                  <a:lnTo>
                    <a:pt x="4974" y="2669"/>
                  </a:lnTo>
                  <a:lnTo>
                    <a:pt x="4974" y="21092"/>
                  </a:lnTo>
                  <a:cubicBezTo>
                    <a:pt x="4974" y="21373"/>
                    <a:pt x="5873" y="21600"/>
                    <a:pt x="6981" y="21600"/>
                  </a:cubicBezTo>
                  <a:lnTo>
                    <a:pt x="19593" y="21600"/>
                  </a:lnTo>
                  <a:cubicBezTo>
                    <a:pt x="20701" y="21600"/>
                    <a:pt x="21600" y="21373"/>
                    <a:pt x="21600" y="21092"/>
                  </a:cubicBezTo>
                  <a:lnTo>
                    <a:pt x="21600" y="508"/>
                  </a:lnTo>
                  <a:cubicBezTo>
                    <a:pt x="21600" y="227"/>
                    <a:pt x="20701" y="0"/>
                    <a:pt x="19593" y="0"/>
                  </a:cubicBezTo>
                  <a:lnTo>
                    <a:pt x="6981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552" name="Small cache line: too many entries Large cache line: false sharing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Small cache line: too many entries</a:t>
              </a:r>
              <a:br/>
              <a:r>
                <a:t>Large cache line: false sharing</a:t>
              </a:r>
            </a:p>
          </p:txBody>
        </p:sp>
      </p:grpSp>
      <p:grpSp>
        <p:nvGrpSpPr>
          <p:cNvPr id="557" name="Group"/>
          <p:cNvGrpSpPr/>
          <p:nvPr/>
        </p:nvGrpSpPr>
        <p:grpSpPr>
          <a:xfrm>
            <a:off x="9304107" y="4493044"/>
            <a:ext cx="6930050" cy="2655895"/>
            <a:chOff x="0" y="0"/>
            <a:chExt cx="6930048" cy="2655894"/>
          </a:xfrm>
        </p:grpSpPr>
        <p:sp>
          <p:nvSpPr>
            <p:cNvPr id="554" name="Access granularity…"/>
            <p:cNvSpPr/>
            <p:nvPr/>
          </p:nvSpPr>
          <p:spPr>
            <a:xfrm>
              <a:off x="0" y="0"/>
              <a:ext cx="5054818" cy="1930711"/>
            </a:xfrm>
            <a:prstGeom prst="rect">
              <a:avLst/>
            </a:prstGeom>
            <a:solidFill>
              <a:srgbClr val="E5F1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Access granularity</a:t>
              </a:r>
            </a:p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Coherence granularity</a:t>
              </a:r>
            </a:p>
            <a:p>
              <a:pPr marL="190500" lvl="1" indent="0">
                <a:buSzPct val="100000"/>
                <a:defRPr b="1"/>
              </a:pPr>
              <a:r>
                <a:rPr lang="en-US" dirty="0"/>
                <a:t>→ </a:t>
              </a:r>
              <a:r>
                <a:rPr dirty="0"/>
                <a:t>Dynamic resizing</a:t>
              </a:r>
            </a:p>
          </p:txBody>
        </p:sp>
        <p:sp>
          <p:nvSpPr>
            <p:cNvPr id="555" name="Line"/>
            <p:cNvSpPr/>
            <p:nvPr/>
          </p:nvSpPr>
          <p:spPr>
            <a:xfrm flipV="1">
              <a:off x="472510" y="2015505"/>
              <a:ext cx="1" cy="6403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*with theoretical bound of O(log2) overhead"/>
            <p:cNvSpPr/>
            <p:nvPr/>
          </p:nvSpPr>
          <p:spPr>
            <a:xfrm>
              <a:off x="631878" y="1977058"/>
              <a:ext cx="62981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lnSpc>
                  <a:spcPct val="70000"/>
                </a:lnSpc>
                <a:defRPr sz="2600" b="1" i="1">
                  <a:solidFill>
                    <a:srgbClr val="011993"/>
                  </a:solidFill>
                </a:defRPr>
              </a:pPr>
              <a:r>
                <a:rPr dirty="0"/>
                <a:t>*with theoretical bound of O(log</a:t>
              </a:r>
              <a:r>
                <a:rPr sz="1600" baseline="-5999" dirty="0"/>
                <a:t>2</a:t>
              </a:r>
              <a:r>
                <a:rPr dirty="0"/>
                <a:t>) overhead</a:t>
              </a:r>
            </a:p>
          </p:txBody>
        </p:sp>
      </p:grpSp>
      <p:sp>
        <p:nvSpPr>
          <p:cNvPr id="558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1" animBg="1" advAuto="0"/>
      <p:bldP spid="55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56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62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3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566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564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567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569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0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571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572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573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74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75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76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577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578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579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580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81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82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83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84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585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86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90" name="Memory allocation"/>
          <p:cNvSpPr/>
          <p:nvPr/>
        </p:nvSpPr>
        <p:spPr>
          <a:xfrm>
            <a:off x="9050254" y="5687481"/>
            <a:ext cx="2621851" cy="1270001"/>
          </a:xfrm>
          <a:prstGeom prst="rect">
            <a:avLst/>
          </a:prstGeom>
          <a:solidFill>
            <a:srgbClr val="FFEBED"/>
          </a:solidFill>
          <a:ln w="50800">
            <a:solidFill>
              <a:srgbClr val="9411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91" name="New memory allocation"/>
          <p:cNvSpPr txBox="1"/>
          <p:nvPr/>
        </p:nvSpPr>
        <p:spPr>
          <a:xfrm>
            <a:off x="10534305" y="2996942"/>
            <a:ext cx="4741015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defRPr b="1">
                <a:solidFill>
                  <a:srgbClr val="011993"/>
                </a:solidFill>
              </a:defRPr>
            </a:lvl1pPr>
          </a:lstStyle>
          <a:p>
            <a:r>
              <a:t>New memory allocation</a:t>
            </a:r>
          </a:p>
        </p:txBody>
      </p:sp>
      <p:sp>
        <p:nvSpPr>
          <p:cNvPr id="592" name="Permission assignment"/>
          <p:cNvSpPr/>
          <p:nvPr/>
        </p:nvSpPr>
        <p:spPr>
          <a:xfrm>
            <a:off x="12165851" y="5662245"/>
            <a:ext cx="2621850" cy="1270001"/>
          </a:xfrm>
          <a:prstGeom prst="rect">
            <a:avLst/>
          </a:prstGeom>
          <a:solidFill>
            <a:srgbClr val="EAFFF2"/>
          </a:solidFill>
          <a:ln w="50800">
            <a:solidFill>
              <a:srgbClr val="00905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93" name="Line"/>
          <p:cNvSpPr/>
          <p:nvPr/>
        </p:nvSpPr>
        <p:spPr>
          <a:xfrm>
            <a:off x="12917391" y="3778818"/>
            <a:ext cx="334466" cy="2002468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4" name="Line"/>
          <p:cNvSpPr/>
          <p:nvPr/>
        </p:nvSpPr>
        <p:spPr>
          <a:xfrm flipH="1">
            <a:off x="11253710" y="3709260"/>
            <a:ext cx="1407144" cy="2005412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5" name="Line"/>
          <p:cNvSpPr/>
          <p:nvPr/>
        </p:nvSpPr>
        <p:spPr>
          <a:xfrm rot="20120043">
            <a:off x="6067118" y="3550513"/>
            <a:ext cx="4578190" cy="80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2" extrusionOk="0">
                <a:moveTo>
                  <a:pt x="0" y="0"/>
                </a:moveTo>
                <a:cubicBezTo>
                  <a:pt x="3389" y="13774"/>
                  <a:pt x="7443" y="21277"/>
                  <a:pt x="11610" y="21487"/>
                </a:cubicBezTo>
                <a:cubicBezTo>
                  <a:pt x="13850" y="21600"/>
                  <a:pt x="16078" y="19572"/>
                  <a:pt x="18319" y="19664"/>
                </a:cubicBezTo>
                <a:cubicBezTo>
                  <a:pt x="19419" y="19709"/>
                  <a:pt x="20516" y="20265"/>
                  <a:pt x="21600" y="21327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6" name="Directory entry allocation"/>
          <p:cNvSpPr/>
          <p:nvPr/>
        </p:nvSpPr>
        <p:spPr>
          <a:xfrm>
            <a:off x="15318029" y="5655340"/>
            <a:ext cx="2621851" cy="1270001"/>
          </a:xfrm>
          <a:prstGeom prst="rect">
            <a:avLst/>
          </a:prstGeom>
          <a:solidFill>
            <a:srgbClr val="ECF1FF"/>
          </a:solidFill>
          <a:ln w="50800">
            <a:solidFill>
              <a:srgbClr val="011993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97" name="Line"/>
          <p:cNvSpPr/>
          <p:nvPr/>
        </p:nvSpPr>
        <p:spPr>
          <a:xfrm>
            <a:off x="13274419" y="3717007"/>
            <a:ext cx="2158890" cy="1910542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8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603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0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601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602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604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60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60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661" y="6631823"/>
            <a:ext cx="6616701" cy="426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3" y="6619123"/>
            <a:ext cx="182753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Performance Evaluation</a:t>
            </a:r>
          </a:p>
        </p:txBody>
      </p:sp>
      <p:sp>
        <p:nvSpPr>
          <p:cNvPr id="61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15" name="Workloads with low contention…"/>
          <p:cNvSpPr txBox="1"/>
          <p:nvPr/>
        </p:nvSpPr>
        <p:spPr>
          <a:xfrm>
            <a:off x="1956328" y="3176146"/>
            <a:ext cx="20444838" cy="16652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marL="457199" indent="-457199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5600" b="1"/>
            </a:lvl1pPr>
            <a:lvl2pPr marL="881742" indent="-424542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400"/>
            </a:lvl2pPr>
          </a:lstStyle>
          <a:p>
            <a:r>
              <a:t>Workloads with low contention</a:t>
            </a:r>
          </a:p>
          <a:p>
            <a:pPr lvl="1"/>
            <a:r>
              <a:t>TensorFlow (ResNet50), YCSB workload C (read only)</a:t>
            </a:r>
          </a:p>
        </p:txBody>
      </p:sp>
      <p:sp>
        <p:nvSpPr>
          <p:cNvPr id="616" name="TensorFlow (trace-based for GAM)"/>
          <p:cNvSpPr txBox="1"/>
          <p:nvPr/>
        </p:nvSpPr>
        <p:spPr>
          <a:xfrm>
            <a:off x="4674237" y="5810736"/>
            <a:ext cx="8073699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TensorFlow </a:t>
            </a:r>
            <a:r>
              <a:rPr sz="4000" b="0"/>
              <a:t>(trace-based for GAM)</a:t>
            </a:r>
          </a:p>
        </p:txBody>
      </p:sp>
      <p:sp>
        <p:nvSpPr>
          <p:cNvPr id="617" name="YCSB workload C (native)"/>
          <p:cNvSpPr txBox="1"/>
          <p:nvPr/>
        </p:nvSpPr>
        <p:spPr>
          <a:xfrm>
            <a:off x="13690044" y="5810736"/>
            <a:ext cx="6510756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YCSB workload C </a:t>
            </a:r>
            <a:r>
              <a:rPr sz="4000" b="0"/>
              <a:t>(native)</a:t>
            </a:r>
          </a:p>
        </p:txBody>
      </p:sp>
      <p:sp>
        <p:nvSpPr>
          <p:cNvPr id="618" name="Rectangle"/>
          <p:cNvSpPr/>
          <p:nvPr/>
        </p:nvSpPr>
        <p:spPr>
          <a:xfrm>
            <a:off x="9906000" y="6617592"/>
            <a:ext cx="3092947" cy="18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19" name="Number of threads"/>
          <p:cNvSpPr txBox="1"/>
          <p:nvPr/>
        </p:nvSpPr>
        <p:spPr>
          <a:xfrm>
            <a:off x="11403773" y="10933683"/>
            <a:ext cx="4114722" cy="6930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defRPr sz="4000"/>
            </a:lvl1pPr>
          </a:lstStyle>
          <a:p>
            <a:r>
              <a:t>Number of threads</a:t>
            </a:r>
          </a:p>
        </p:txBody>
      </p:sp>
      <p:sp>
        <p:nvSpPr>
          <p:cNvPr id="620" name="Line"/>
          <p:cNvSpPr/>
          <p:nvPr/>
        </p:nvSpPr>
        <p:spPr>
          <a:xfrm flipV="1">
            <a:off x="9861206" y="7029481"/>
            <a:ext cx="1" cy="3178469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21" name="single blade"/>
          <p:cNvSpPr txBox="1"/>
          <p:nvPr/>
        </p:nvSpPr>
        <p:spPr>
          <a:xfrm>
            <a:off x="7715176" y="9679399"/>
            <a:ext cx="2205753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22" name="multiple blade"/>
          <p:cNvSpPr txBox="1"/>
          <p:nvPr/>
        </p:nvSpPr>
        <p:spPr>
          <a:xfrm>
            <a:off x="9865777" y="9679399"/>
            <a:ext cx="2640331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sp>
        <p:nvSpPr>
          <p:cNvPr id="623" name="MOPS"/>
          <p:cNvSpPr txBox="1"/>
          <p:nvPr/>
        </p:nvSpPr>
        <p:spPr>
          <a:xfrm rot="16200000">
            <a:off x="12673303" y="8177678"/>
            <a:ext cx="1335456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</a:lvl1pPr>
          </a:lstStyle>
          <a:p>
            <a:r>
              <a:t>MOPS</a:t>
            </a:r>
          </a:p>
        </p:txBody>
      </p:sp>
      <p:sp>
        <p:nvSpPr>
          <p:cNvPr id="624" name="Line"/>
          <p:cNvSpPr/>
          <p:nvPr/>
        </p:nvSpPr>
        <p:spPr>
          <a:xfrm flipV="1">
            <a:off x="17756584" y="6993163"/>
            <a:ext cx="1" cy="3178468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25" name="single blade"/>
          <p:cNvSpPr txBox="1"/>
          <p:nvPr/>
        </p:nvSpPr>
        <p:spPr>
          <a:xfrm>
            <a:off x="15610555" y="9643081"/>
            <a:ext cx="2205753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26" name="multiple blade"/>
          <p:cNvSpPr txBox="1"/>
          <p:nvPr/>
        </p:nvSpPr>
        <p:spPr>
          <a:xfrm>
            <a:off x="17761156" y="9643081"/>
            <a:ext cx="2640331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03" y="6616089"/>
            <a:ext cx="182753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Performance Evaluation</a:t>
            </a:r>
          </a:p>
        </p:txBody>
      </p:sp>
      <p:sp>
        <p:nvSpPr>
          <p:cNvPr id="63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31" name="GraphChi (trace-based for GAM)"/>
          <p:cNvSpPr txBox="1"/>
          <p:nvPr/>
        </p:nvSpPr>
        <p:spPr>
          <a:xfrm>
            <a:off x="4877437" y="5810736"/>
            <a:ext cx="7494559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GraphChi </a:t>
            </a:r>
            <a:r>
              <a:rPr sz="4000" b="0"/>
              <a:t>(trace-based for GAM)</a:t>
            </a:r>
          </a:p>
        </p:txBody>
      </p:sp>
      <p:sp>
        <p:nvSpPr>
          <p:cNvPr id="632" name="YCSB workload A (native)"/>
          <p:cNvSpPr txBox="1"/>
          <p:nvPr/>
        </p:nvSpPr>
        <p:spPr>
          <a:xfrm>
            <a:off x="13661161" y="5810736"/>
            <a:ext cx="6561382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YCSB workload A </a:t>
            </a:r>
            <a:r>
              <a:rPr sz="4000" b="0"/>
              <a:t>(native)</a:t>
            </a:r>
          </a:p>
        </p:txBody>
      </p:sp>
      <p:sp>
        <p:nvSpPr>
          <p:cNvPr id="633" name="Workloads with high contention…"/>
          <p:cNvSpPr txBox="1"/>
          <p:nvPr/>
        </p:nvSpPr>
        <p:spPr>
          <a:xfrm>
            <a:off x="1956328" y="3176146"/>
            <a:ext cx="20444838" cy="16652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marL="457199" indent="-457199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5600" b="1"/>
            </a:lvl1pPr>
            <a:lvl2pPr marL="881742" indent="-424542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400"/>
            </a:lvl2pPr>
          </a:lstStyle>
          <a:p>
            <a:r>
              <a:t>Workloads with high contention</a:t>
            </a:r>
          </a:p>
          <a:p>
            <a:pPr lvl="1"/>
            <a:r>
              <a:t>GraphChi (PageRank), YCSB workload A (50 % update, 50 % read)</a:t>
            </a:r>
          </a:p>
        </p:txBody>
      </p:sp>
      <p:sp>
        <p:nvSpPr>
          <p:cNvPr id="634" name="Rectangle"/>
          <p:cNvSpPr/>
          <p:nvPr/>
        </p:nvSpPr>
        <p:spPr>
          <a:xfrm>
            <a:off x="9855200" y="6617592"/>
            <a:ext cx="3092947" cy="18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35" name="Detailed trade offs for design choices in the paper!"/>
          <p:cNvSpPr txBox="1"/>
          <p:nvPr/>
        </p:nvSpPr>
        <p:spPr>
          <a:xfrm>
            <a:off x="5038348" y="12708744"/>
            <a:ext cx="17215566" cy="99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90000"/>
              </a:lnSpc>
              <a:defRPr sz="6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Detailed trade offs for design choices in the paper!</a:t>
            </a:r>
          </a:p>
        </p:txBody>
      </p:sp>
      <p:sp>
        <p:nvSpPr>
          <p:cNvPr id="636" name="Line"/>
          <p:cNvSpPr/>
          <p:nvPr/>
        </p:nvSpPr>
        <p:spPr>
          <a:xfrm flipV="1">
            <a:off x="9861206" y="7029481"/>
            <a:ext cx="1" cy="3178469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37" name="single blade"/>
          <p:cNvSpPr txBox="1"/>
          <p:nvPr/>
        </p:nvSpPr>
        <p:spPr>
          <a:xfrm>
            <a:off x="7715176" y="9679399"/>
            <a:ext cx="2205753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38" name="multiple blade"/>
          <p:cNvSpPr txBox="1"/>
          <p:nvPr/>
        </p:nvSpPr>
        <p:spPr>
          <a:xfrm>
            <a:off x="9865777" y="9679399"/>
            <a:ext cx="2640331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sp>
        <p:nvSpPr>
          <p:cNvPr id="639" name="Number of threads"/>
          <p:cNvSpPr txBox="1"/>
          <p:nvPr/>
        </p:nvSpPr>
        <p:spPr>
          <a:xfrm>
            <a:off x="11403773" y="10933683"/>
            <a:ext cx="4114722" cy="6930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defRPr sz="4000"/>
            </a:lvl1pPr>
          </a:lstStyle>
          <a:p>
            <a:r>
              <a:t>Number of threads</a:t>
            </a:r>
          </a:p>
        </p:txBody>
      </p:sp>
      <p:sp>
        <p:nvSpPr>
          <p:cNvPr id="640" name="MOPS"/>
          <p:cNvSpPr txBox="1"/>
          <p:nvPr/>
        </p:nvSpPr>
        <p:spPr>
          <a:xfrm rot="16200000">
            <a:off x="12673303" y="8177678"/>
            <a:ext cx="1335456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</a:lvl1pPr>
          </a:lstStyle>
          <a:p>
            <a:r>
              <a:t>MOPS</a:t>
            </a:r>
          </a:p>
        </p:txBody>
      </p:sp>
      <p:sp>
        <p:nvSpPr>
          <p:cNvPr id="641" name="Line"/>
          <p:cNvSpPr/>
          <p:nvPr/>
        </p:nvSpPr>
        <p:spPr>
          <a:xfrm flipV="1">
            <a:off x="17756584" y="6993163"/>
            <a:ext cx="1" cy="3178468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42" name="single blade"/>
          <p:cNvSpPr txBox="1"/>
          <p:nvPr/>
        </p:nvSpPr>
        <p:spPr>
          <a:xfrm>
            <a:off x="15610555" y="9643081"/>
            <a:ext cx="2205753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43" name="multiple blade"/>
          <p:cNvSpPr txBox="1"/>
          <p:nvPr/>
        </p:nvSpPr>
        <p:spPr>
          <a:xfrm>
            <a:off x="17761156" y="9643081"/>
            <a:ext cx="2640331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661" y="6628789"/>
            <a:ext cx="6616701" cy="426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Conclusion &amp; Summary</a:t>
            </a:r>
          </a:p>
        </p:txBody>
      </p:sp>
      <p:sp>
        <p:nvSpPr>
          <p:cNvPr id="64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827717" y="3079957"/>
            <a:ext cx="21665755" cy="9358936"/>
          </a:xfrm>
          <a:prstGeom prst="rect">
            <a:avLst/>
          </a:prstGeom>
        </p:spPr>
        <p:txBody>
          <a:bodyPr/>
          <a:lstStyle/>
          <a:p>
            <a:pPr marL="457199" indent="-457199">
              <a:spcBef>
                <a:spcPts val="3200"/>
              </a:spcBef>
            </a:pPr>
            <a:r>
              <a:rPr>
                <a:solidFill>
                  <a:srgbClr val="011993"/>
                </a:solidFill>
              </a:rPr>
              <a:t>Trade-off between resource elasticity and performance</a:t>
            </a:r>
            <a:br>
              <a:rPr>
                <a:solidFill>
                  <a:srgbClr val="011993"/>
                </a:solidFill>
              </a:rPr>
            </a:br>
            <a:r>
              <a:rPr b="0"/>
              <a:t>in memory disaggregation</a:t>
            </a:r>
          </a:p>
          <a:p>
            <a:pPr marL="457199" indent="-457199">
              <a:spcBef>
                <a:spcPts val="3200"/>
              </a:spcBef>
              <a:defRPr sz="4000"/>
            </a:pPr>
            <a:endParaRPr b="0"/>
          </a:p>
          <a:p>
            <a:pPr marL="457199" indent="-457199">
              <a:spcBef>
                <a:spcPts val="3200"/>
              </a:spcBef>
            </a:pPr>
            <a:r>
              <a:rPr b="0"/>
              <a:t>We designed MIND, an</a:t>
            </a:r>
            <a:r>
              <a:rPr>
                <a:solidFill>
                  <a:srgbClr val="011993"/>
                </a:solidFill>
              </a:rPr>
              <a:t> in-network MMU </a:t>
            </a:r>
            <a:r>
              <a:rPr b="0"/>
              <a:t>by leveraging </a:t>
            </a:r>
            <a:br>
              <a:rPr b="0"/>
            </a:br>
            <a:r>
              <a:rPr b="0"/>
              <a:t>programmable network</a:t>
            </a:r>
          </a:p>
          <a:p>
            <a:pPr marL="489857" indent="-489857">
              <a:spcBef>
                <a:spcPts val="3200"/>
              </a:spcBef>
              <a:defRPr sz="4000"/>
            </a:pPr>
            <a:endParaRPr b="0"/>
          </a:p>
          <a:p>
            <a:pPr marL="489857" indent="-489857">
              <a:spcBef>
                <a:spcPts val="3200"/>
              </a:spcBef>
            </a:pPr>
            <a:r>
              <a:rPr b="0"/>
              <a:t>Our prototype of MIND can </a:t>
            </a:r>
            <a:r>
              <a:rPr>
                <a:solidFill>
                  <a:srgbClr val="011993"/>
                </a:solidFill>
              </a:rPr>
              <a:t>match the performance of prior proposals and provide transparent elasticity</a:t>
            </a:r>
          </a:p>
        </p:txBody>
      </p:sp>
      <p:sp>
        <p:nvSpPr>
          <p:cNvPr id="64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1603202" y="12820649"/>
            <a:ext cx="2118441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1" build="p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278659" y="8357809"/>
            <a:ext cx="12777724" cy="4058495"/>
          </a:xfrm>
          <a:prstGeom prst="rect">
            <a:avLst/>
          </a:prstGeom>
          <a:solidFill>
            <a:srgbClr val="EEF7FF"/>
          </a:solidFill>
        </p:spPr>
        <p:txBody>
          <a:bodyPr lIns="76200" tIns="76200" rIns="76200" bIns="76200" anchor="ctr"/>
          <a:lstStyle/>
          <a:p>
            <a:pPr marL="522514" indent="-522514">
              <a:lnSpc>
                <a:spcPct val="80000"/>
              </a:lnSpc>
              <a:spcBef>
                <a:spcPts val="3200"/>
              </a:spcBef>
              <a:defRPr sz="6400"/>
            </a:pPr>
            <a:r>
              <a:t>Benefits of resource disaggregation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t>High resource utilization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t>Easy to manage (modularity)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t>Elastic scalability</a:t>
            </a:r>
          </a:p>
        </p:txBody>
      </p:sp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Resource Disaggregation</a:t>
            </a:r>
          </a:p>
        </p:txBody>
      </p:sp>
      <p:sp>
        <p:nvSpPr>
          <p:cNvPr id="6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2568611" y="5369686"/>
            <a:ext cx="3829554" cy="1869188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7" name="Rectangle"/>
          <p:cNvSpPr/>
          <p:nvPr/>
        </p:nvSpPr>
        <p:spPr>
          <a:xfrm>
            <a:off x="3062335" y="5556968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8" name="Rectangle"/>
          <p:cNvSpPr/>
          <p:nvPr/>
        </p:nvSpPr>
        <p:spPr>
          <a:xfrm>
            <a:off x="4214833" y="5556968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5389657" y="5556968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0" name="CPU"/>
          <p:cNvSpPr txBox="1"/>
          <p:nvPr/>
        </p:nvSpPr>
        <p:spPr>
          <a:xfrm>
            <a:off x="2817769" y="6682032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71" name="MEM"/>
          <p:cNvSpPr txBox="1"/>
          <p:nvPr/>
        </p:nvSpPr>
        <p:spPr>
          <a:xfrm>
            <a:off x="3854405" y="6682032"/>
            <a:ext cx="1213318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72" name="GPU"/>
          <p:cNvSpPr txBox="1"/>
          <p:nvPr/>
        </p:nvSpPr>
        <p:spPr>
          <a:xfrm>
            <a:off x="5122767" y="6682032"/>
            <a:ext cx="1026240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73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4" name="Rectangle"/>
          <p:cNvSpPr/>
          <p:nvPr/>
        </p:nvSpPr>
        <p:spPr>
          <a:xfrm>
            <a:off x="4214833" y="6243989"/>
            <a:ext cx="492460" cy="477218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5" name="Rectangle"/>
          <p:cNvSpPr/>
          <p:nvPr/>
        </p:nvSpPr>
        <p:spPr>
          <a:xfrm>
            <a:off x="5389657" y="5864366"/>
            <a:ext cx="492461" cy="85684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6" name="Rectangle"/>
          <p:cNvSpPr/>
          <p:nvPr/>
        </p:nvSpPr>
        <p:spPr>
          <a:xfrm>
            <a:off x="4640578" y="3359530"/>
            <a:ext cx="3829554" cy="1869188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5134302" y="3546812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8" name="Rectangle"/>
          <p:cNvSpPr/>
          <p:nvPr/>
        </p:nvSpPr>
        <p:spPr>
          <a:xfrm>
            <a:off x="6286800" y="3546812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9" name="Rectangle"/>
          <p:cNvSpPr/>
          <p:nvPr/>
        </p:nvSpPr>
        <p:spPr>
          <a:xfrm>
            <a:off x="7461625" y="3546812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0" name="CPU"/>
          <p:cNvSpPr txBox="1"/>
          <p:nvPr/>
        </p:nvSpPr>
        <p:spPr>
          <a:xfrm>
            <a:off x="4889737" y="4671876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81" name="MEM"/>
          <p:cNvSpPr txBox="1"/>
          <p:nvPr/>
        </p:nvSpPr>
        <p:spPr>
          <a:xfrm>
            <a:off x="5926373" y="4671876"/>
            <a:ext cx="1213317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82" name="GPU"/>
          <p:cNvSpPr txBox="1"/>
          <p:nvPr/>
        </p:nvSpPr>
        <p:spPr>
          <a:xfrm>
            <a:off x="7194734" y="4671876"/>
            <a:ext cx="1026240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83" name="Rectangle"/>
          <p:cNvSpPr/>
          <p:nvPr/>
        </p:nvSpPr>
        <p:spPr>
          <a:xfrm>
            <a:off x="5134302" y="3725493"/>
            <a:ext cx="492461" cy="985558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4" name="Rectangle"/>
          <p:cNvSpPr/>
          <p:nvPr/>
        </p:nvSpPr>
        <p:spPr>
          <a:xfrm>
            <a:off x="6286800" y="4185560"/>
            <a:ext cx="492461" cy="525491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5" name="Rectangle"/>
          <p:cNvSpPr/>
          <p:nvPr/>
        </p:nvSpPr>
        <p:spPr>
          <a:xfrm>
            <a:off x="7461625" y="4525528"/>
            <a:ext cx="492460" cy="185523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6" name="Rectangle"/>
          <p:cNvSpPr/>
          <p:nvPr/>
        </p:nvSpPr>
        <p:spPr>
          <a:xfrm>
            <a:off x="6522046" y="5375854"/>
            <a:ext cx="3829554" cy="1869187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7" name="Rectangle"/>
          <p:cNvSpPr/>
          <p:nvPr/>
        </p:nvSpPr>
        <p:spPr>
          <a:xfrm>
            <a:off x="7015770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8168268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9343092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0" name="CPU"/>
          <p:cNvSpPr txBox="1"/>
          <p:nvPr/>
        </p:nvSpPr>
        <p:spPr>
          <a:xfrm>
            <a:off x="6771204" y="6688199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91" name="MEM"/>
          <p:cNvSpPr txBox="1"/>
          <p:nvPr/>
        </p:nvSpPr>
        <p:spPr>
          <a:xfrm>
            <a:off x="7807840" y="6688199"/>
            <a:ext cx="1213317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92" name="GPU"/>
          <p:cNvSpPr txBox="1"/>
          <p:nvPr/>
        </p:nvSpPr>
        <p:spPr>
          <a:xfrm>
            <a:off x="9076201" y="6688199"/>
            <a:ext cx="1026241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93" name="Rectangle"/>
          <p:cNvSpPr/>
          <p:nvPr/>
        </p:nvSpPr>
        <p:spPr>
          <a:xfrm>
            <a:off x="7015770" y="6354185"/>
            <a:ext cx="492460" cy="373189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4" name="Rectangle"/>
          <p:cNvSpPr/>
          <p:nvPr/>
        </p:nvSpPr>
        <p:spPr>
          <a:xfrm>
            <a:off x="8168268" y="5818371"/>
            <a:ext cx="492460" cy="90900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9343092" y="6645183"/>
            <a:ext cx="492460" cy="8219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6" name="Arrow"/>
          <p:cNvSpPr/>
          <p:nvPr/>
        </p:nvSpPr>
        <p:spPr>
          <a:xfrm>
            <a:off x="12073945" y="4564886"/>
            <a:ext cx="1459568" cy="1260575"/>
          </a:xfrm>
          <a:prstGeom prst="rightArrow">
            <a:avLst>
              <a:gd name="adj1" fmla="val 48442"/>
              <a:gd name="adj2" fmla="val 64138"/>
            </a:avLst>
          </a:prstGeom>
          <a:solidFill>
            <a:srgbClr val="0433FF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[servers]"/>
          <p:cNvSpPr txBox="1"/>
          <p:nvPr/>
        </p:nvSpPr>
        <p:spPr>
          <a:xfrm>
            <a:off x="5397605" y="7392178"/>
            <a:ext cx="2074201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/>
            </a:lvl1pPr>
          </a:lstStyle>
          <a:p>
            <a:r>
              <a:t>[servers]</a:t>
            </a:r>
          </a:p>
        </p:txBody>
      </p:sp>
      <p:grpSp>
        <p:nvGrpSpPr>
          <p:cNvPr id="133" name="Group"/>
          <p:cNvGrpSpPr/>
          <p:nvPr/>
        </p:nvGrpSpPr>
        <p:grpSpPr>
          <a:xfrm>
            <a:off x="15511125" y="1799405"/>
            <a:ext cx="7488434" cy="6334110"/>
            <a:chOff x="0" y="0"/>
            <a:chExt cx="7488432" cy="6334108"/>
          </a:xfrm>
        </p:grpSpPr>
        <p:sp>
          <p:nvSpPr>
            <p:cNvPr id="98" name="Oval"/>
            <p:cNvSpPr/>
            <p:nvPr/>
          </p:nvSpPr>
          <p:spPr>
            <a:xfrm>
              <a:off x="873654" y="1778702"/>
              <a:ext cx="6002159" cy="1971726"/>
            </a:xfrm>
            <a:prstGeom prst="ellipse">
              <a:avLst/>
            </a:prstGeom>
            <a:gradFill flip="none" rotWithShape="1">
              <a:gsLst>
                <a:gs pos="0">
                  <a:srgbClr val="70A6DB">
                    <a:alpha val="45240"/>
                  </a:srgbClr>
                </a:gs>
                <a:gs pos="50000">
                  <a:srgbClr val="559BDB">
                    <a:alpha val="45240"/>
                  </a:srgbClr>
                </a:gs>
                <a:gs pos="100000">
                  <a:srgbClr val="448AC9">
                    <a:alpha val="4524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08" name="Group"/>
            <p:cNvGrpSpPr/>
            <p:nvPr/>
          </p:nvGrpSpPr>
          <p:grpSpPr>
            <a:xfrm>
              <a:off x="-1" y="2854986"/>
              <a:ext cx="3882381" cy="2737206"/>
              <a:chOff x="0" y="0"/>
              <a:chExt cx="3882379" cy="2737205"/>
            </a:xfrm>
          </p:grpSpPr>
          <p:sp>
            <p:nvSpPr>
              <p:cNvPr id="99" name="Rectangle"/>
              <p:cNvSpPr/>
              <p:nvPr/>
            </p:nvSpPr>
            <p:spPr>
              <a:xfrm>
                <a:off x="2686605" y="705205"/>
                <a:ext cx="1178231" cy="2032001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FFD4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" name="Rectangle"/>
              <p:cNvSpPr/>
              <p:nvPr/>
            </p:nvSpPr>
            <p:spPr>
              <a:xfrm>
                <a:off x="1353595" y="508509"/>
                <a:ext cx="1178230" cy="2032001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FFD4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Rectangle"/>
              <p:cNvSpPr/>
              <p:nvPr/>
            </p:nvSpPr>
            <p:spPr>
              <a:xfrm>
                <a:off x="25465" y="0"/>
                <a:ext cx="1178230" cy="2032000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FFD4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Rectangle"/>
              <p:cNvSpPr/>
              <p:nvPr/>
            </p:nvSpPr>
            <p:spPr>
              <a:xfrm>
                <a:off x="1683019" y="706593"/>
                <a:ext cx="509450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MEM"/>
              <p:cNvSpPr txBox="1"/>
              <p:nvPr/>
            </p:nvSpPr>
            <p:spPr>
              <a:xfrm>
                <a:off x="1339581" y="1940675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  <p:sp>
            <p:nvSpPr>
              <p:cNvPr id="104" name="Rectangle"/>
              <p:cNvSpPr/>
              <p:nvPr/>
            </p:nvSpPr>
            <p:spPr>
              <a:xfrm>
                <a:off x="360427" y="198084"/>
                <a:ext cx="508938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MEM"/>
              <p:cNvSpPr txBox="1"/>
              <p:nvPr/>
            </p:nvSpPr>
            <p:spPr>
              <a:xfrm>
                <a:off x="0" y="1432166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  <p:sp>
            <p:nvSpPr>
              <p:cNvPr id="106" name="Rectangle"/>
              <p:cNvSpPr/>
              <p:nvPr/>
            </p:nvSpPr>
            <p:spPr>
              <a:xfrm>
                <a:off x="3029490" y="903289"/>
                <a:ext cx="492461" cy="1265648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MEM"/>
              <p:cNvSpPr txBox="1"/>
              <p:nvPr/>
            </p:nvSpPr>
            <p:spPr>
              <a:xfrm>
                <a:off x="2669063" y="2137371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2350395" y="38571"/>
              <a:ext cx="3365865" cy="2174547"/>
              <a:chOff x="0" y="0"/>
              <a:chExt cx="3365863" cy="2174545"/>
            </a:xfrm>
          </p:grpSpPr>
          <p:sp>
            <p:nvSpPr>
              <p:cNvPr id="109" name="Rectangle"/>
              <p:cNvSpPr/>
              <p:nvPr/>
            </p:nvSpPr>
            <p:spPr>
              <a:xfrm>
                <a:off x="2332137" y="142545"/>
                <a:ext cx="1033727" cy="2019238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0097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Rectangle"/>
              <p:cNvSpPr/>
              <p:nvPr/>
            </p:nvSpPr>
            <p:spPr>
              <a:xfrm>
                <a:off x="1180902" y="0"/>
                <a:ext cx="1033727" cy="2019238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0097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Rectangle"/>
              <p:cNvSpPr/>
              <p:nvPr/>
            </p:nvSpPr>
            <p:spPr>
              <a:xfrm>
                <a:off x="0" y="142545"/>
                <a:ext cx="1033726" cy="2019238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0097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Rectangle"/>
              <p:cNvSpPr/>
              <p:nvPr/>
            </p:nvSpPr>
            <p:spPr>
              <a:xfrm>
                <a:off x="249457" y="380506"/>
                <a:ext cx="494232" cy="1257963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CPU"/>
              <p:cNvSpPr txBox="1"/>
              <p:nvPr/>
            </p:nvSpPr>
            <p:spPr>
              <a:xfrm>
                <a:off x="17207" y="1600097"/>
                <a:ext cx="975427" cy="5744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  <p:sp>
            <p:nvSpPr>
              <p:cNvPr id="114" name="Rectangle"/>
              <p:cNvSpPr/>
              <p:nvPr/>
            </p:nvSpPr>
            <p:spPr>
              <a:xfrm>
                <a:off x="2591077" y="380769"/>
                <a:ext cx="498971" cy="1257700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CPU"/>
              <p:cNvSpPr txBox="1"/>
              <p:nvPr/>
            </p:nvSpPr>
            <p:spPr>
              <a:xfrm>
                <a:off x="2348046" y="1600097"/>
                <a:ext cx="975427" cy="5744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  <p:sp>
            <p:nvSpPr>
              <p:cNvPr id="116" name="Rectangle"/>
              <p:cNvSpPr/>
              <p:nvPr/>
            </p:nvSpPr>
            <p:spPr>
              <a:xfrm>
                <a:off x="1427682" y="238224"/>
                <a:ext cx="522476" cy="125769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CPU"/>
              <p:cNvSpPr txBox="1"/>
              <p:nvPr/>
            </p:nvSpPr>
            <p:spPr>
              <a:xfrm>
                <a:off x="1184651" y="1457552"/>
                <a:ext cx="975427" cy="5744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</p:grpSp>
        <p:grpSp>
          <p:nvGrpSpPr>
            <p:cNvPr id="128" name="Group"/>
            <p:cNvGrpSpPr/>
            <p:nvPr/>
          </p:nvGrpSpPr>
          <p:grpSpPr>
            <a:xfrm>
              <a:off x="4194157" y="2760129"/>
              <a:ext cx="3294276" cy="2842867"/>
              <a:chOff x="0" y="0"/>
              <a:chExt cx="3294274" cy="2842865"/>
            </a:xfrm>
          </p:grpSpPr>
          <p:sp>
            <p:nvSpPr>
              <p:cNvPr id="119" name="Rectangle"/>
              <p:cNvSpPr/>
              <p:nvPr/>
            </p:nvSpPr>
            <p:spPr>
              <a:xfrm>
                <a:off x="2303954" y="0"/>
                <a:ext cx="988525" cy="2032000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73FA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Rectangle"/>
              <p:cNvSpPr/>
              <p:nvPr/>
            </p:nvSpPr>
            <p:spPr>
              <a:xfrm>
                <a:off x="1161407" y="535995"/>
                <a:ext cx="988524" cy="2032001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73FA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18860" y="810865"/>
                <a:ext cx="988524" cy="2032001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73FA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Rectangle"/>
              <p:cNvSpPr/>
              <p:nvPr/>
            </p:nvSpPr>
            <p:spPr>
              <a:xfrm>
                <a:off x="266892" y="1026955"/>
                <a:ext cx="497785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PU"/>
              <p:cNvSpPr txBox="1"/>
              <p:nvPr/>
            </p:nvSpPr>
            <p:spPr>
              <a:xfrm>
                <a:off x="0" y="2258282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  <p:sp>
            <p:nvSpPr>
              <p:cNvPr id="124" name="Rectangle"/>
              <p:cNvSpPr/>
              <p:nvPr/>
            </p:nvSpPr>
            <p:spPr>
              <a:xfrm>
                <a:off x="2534924" y="216089"/>
                <a:ext cx="492461" cy="1265649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PU"/>
              <p:cNvSpPr txBox="1"/>
              <p:nvPr/>
            </p:nvSpPr>
            <p:spPr>
              <a:xfrm>
                <a:off x="2268035" y="1447416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  <p:sp>
            <p:nvSpPr>
              <p:cNvPr id="126" name="Rectangle"/>
              <p:cNvSpPr/>
              <p:nvPr/>
            </p:nvSpPr>
            <p:spPr>
              <a:xfrm>
                <a:off x="1409439" y="752085"/>
                <a:ext cx="505509" cy="1265649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PU"/>
              <p:cNvSpPr txBox="1"/>
              <p:nvPr/>
            </p:nvSpPr>
            <p:spPr>
              <a:xfrm>
                <a:off x="1142550" y="1983412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</p:grpSp>
        <p:sp>
          <p:nvSpPr>
            <p:cNvPr id="129" name="Line"/>
            <p:cNvSpPr/>
            <p:nvPr/>
          </p:nvSpPr>
          <p:spPr>
            <a:xfrm flipH="1">
              <a:off x="5478787" y="362962"/>
              <a:ext cx="629748" cy="203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Idle"/>
            <p:cNvSpPr txBox="1"/>
            <p:nvPr/>
          </p:nvSpPr>
          <p:spPr>
            <a:xfrm>
              <a:off x="6152859" y="0"/>
              <a:ext cx="883390" cy="64077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3200"/>
                </a:spcBef>
              </a:lvl1pPr>
            </a:lstStyle>
            <a:p>
              <a:r>
                <a:t>Idle</a:t>
              </a:r>
            </a:p>
          </p:txBody>
        </p:sp>
        <p:sp>
          <p:nvSpPr>
            <p:cNvPr id="131" name="[disaggregated blades]"/>
            <p:cNvSpPr txBox="1"/>
            <p:nvPr/>
          </p:nvSpPr>
          <p:spPr>
            <a:xfrm>
              <a:off x="1484871" y="5608551"/>
              <a:ext cx="5084213" cy="7255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defRPr sz="4200"/>
              </a:lvl1pPr>
            </a:lstStyle>
            <a:p>
              <a:r>
                <a:t>[disaggregated blades]</a:t>
              </a:r>
            </a:p>
          </p:txBody>
        </p:sp>
        <p:sp>
          <p:nvSpPr>
            <p:cNvPr id="132" name="Network"/>
            <p:cNvSpPr txBox="1"/>
            <p:nvPr/>
          </p:nvSpPr>
          <p:spPr>
            <a:xfrm>
              <a:off x="2974834" y="2431477"/>
              <a:ext cx="1799799" cy="64077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/>
            </a:lstStyle>
            <a:p>
              <a:r>
                <a:t>Network</a:t>
              </a:r>
            </a:p>
          </p:txBody>
        </p:sp>
      </p:grpSp>
      <p:sp>
        <p:nvSpPr>
          <p:cNvPr id="134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5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6" name="Rectangle"/>
          <p:cNvSpPr/>
          <p:nvPr/>
        </p:nvSpPr>
        <p:spPr>
          <a:xfrm>
            <a:off x="7015770" y="6354185"/>
            <a:ext cx="492460" cy="373189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5130728" y="3725493"/>
            <a:ext cx="492460" cy="985558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218408" y="6243989"/>
            <a:ext cx="492460" cy="477218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290375" y="4185560"/>
            <a:ext cx="492460" cy="525491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0" name="Rectangle"/>
          <p:cNvSpPr/>
          <p:nvPr/>
        </p:nvSpPr>
        <p:spPr>
          <a:xfrm>
            <a:off x="8168268" y="5818371"/>
            <a:ext cx="492460" cy="90900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5389657" y="5864366"/>
            <a:ext cx="492461" cy="85684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7461625" y="4525528"/>
            <a:ext cx="492460" cy="185523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3" name="Rectangle"/>
          <p:cNvSpPr/>
          <p:nvPr/>
        </p:nvSpPr>
        <p:spPr>
          <a:xfrm>
            <a:off x="9343092" y="6645183"/>
            <a:ext cx="492460" cy="8219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20385628" y="10781985"/>
            <a:ext cx="471720" cy="341571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5" name="Rectangle"/>
          <p:cNvSpPr/>
          <p:nvPr/>
        </p:nvSpPr>
        <p:spPr>
          <a:xfrm>
            <a:off x="19749813" y="10938032"/>
            <a:ext cx="492460" cy="18552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9095242" y="10144931"/>
            <a:ext cx="492460" cy="985558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49" name="Group"/>
          <p:cNvGrpSpPr/>
          <p:nvPr/>
        </p:nvGrpSpPr>
        <p:grpSpPr>
          <a:xfrm>
            <a:off x="18953762" y="10058653"/>
            <a:ext cx="3292940" cy="1959853"/>
            <a:chOff x="0" y="0"/>
            <a:chExt cx="3292938" cy="1959852"/>
          </a:xfrm>
        </p:grpSpPr>
        <p:sp>
          <p:nvSpPr>
            <p:cNvPr id="147" name="Rectangle"/>
            <p:cNvSpPr/>
            <p:nvPr/>
          </p:nvSpPr>
          <p:spPr>
            <a:xfrm>
              <a:off x="0" y="0"/>
              <a:ext cx="2033762" cy="1158111"/>
            </a:xfrm>
            <a:prstGeom prst="rect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48" name="New task"/>
            <p:cNvSpPr/>
            <p:nvPr/>
          </p:nvSpPr>
          <p:spPr>
            <a:xfrm>
              <a:off x="2022938" y="68985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800"/>
                </a:spcBef>
                <a:defRPr b="1">
                  <a:solidFill>
                    <a:srgbClr val="011993"/>
                  </a:solidFill>
                </a:defRPr>
              </a:lvl1pPr>
            </a:lstStyle>
            <a:p>
              <a:r>
                <a:t>New task</a:t>
              </a:r>
            </a:p>
          </p:txBody>
        </p:sp>
      </p:grpSp>
      <p:sp>
        <p:nvSpPr>
          <p:cNvPr id="150" name="Rectangle"/>
          <p:cNvSpPr/>
          <p:nvPr/>
        </p:nvSpPr>
        <p:spPr>
          <a:xfrm>
            <a:off x="20383442" y="10778024"/>
            <a:ext cx="492461" cy="341571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1" name="Rectangle"/>
          <p:cNvSpPr/>
          <p:nvPr/>
        </p:nvSpPr>
        <p:spPr>
          <a:xfrm>
            <a:off x="19747627" y="10934071"/>
            <a:ext cx="492460" cy="18552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2" name="Rectangle"/>
          <p:cNvSpPr/>
          <p:nvPr/>
        </p:nvSpPr>
        <p:spPr>
          <a:xfrm>
            <a:off x="19093054" y="10140969"/>
            <a:ext cx="492461" cy="985558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17487 -0.235491" pathEditMode="relative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55338 -0.273103" pathEditMode="relative">
                                      <p:cBhvr>
                                        <p:cTn id="1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81016 -0.099827" pathEditMode="relative">
                                      <p:cBhvr>
                                        <p:cTn id="1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32631 -0.006768" pathEditMode="relative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47659 0.105954" pathEditMode="relative">
                                      <p:cBhvr>
                                        <p:cTn id="2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16190 -0.044506" pathEditMode="relative">
                                      <p:cBhvr>
                                        <p:cTn id="2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98246 0.010325" pathEditMode="relative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35997 -0.051422" pathEditMode="relative">
                                      <p:cBhvr>
                                        <p:cTn id="3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13253 0.091885" pathEditMode="relative">
                                      <p:cBhvr>
                                        <p:cTn id="3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"/>
                            </p:stCondLst>
                            <p:childTnLst>
                              <p:par>
                                <p:cTn id="47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"/>
                            </p:stCondLst>
                            <p:childTnLst>
                              <p:par>
                                <p:cTn id="67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"/>
                            </p:stCondLst>
                            <p:childTnLst>
                              <p:par>
                                <p:cTn id="72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2969 -0.620304" pathEditMode="relative">
                                      <p:cBhvr>
                                        <p:cTn id="7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8977 -0.428307" pathEditMode="relative">
                                      <p:cBhvr>
                                        <p:cTn id="8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83150 -0.331785" pathEditMode="relative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2" animBg="1" advAuto="0"/>
      <p:bldP spid="96" grpId="1" animBg="1" advAuto="0"/>
      <p:bldP spid="133" grpId="2" animBg="1" advAuto="0"/>
      <p:bldP spid="144" grpId="17" animBg="1" advAuto="0"/>
      <p:bldP spid="145" grpId="19" animBg="1" advAuto="0"/>
      <p:bldP spid="146" grpId="18" animBg="1" advAuto="0"/>
      <p:bldP spid="149" grpId="13" animBg="1" advAuto="0"/>
      <p:bldP spid="150" grpId="14" animBg="1" advAuto="0"/>
      <p:bldP spid="151" grpId="16" animBg="1" advAuto="0"/>
      <p:bldP spid="152" grpId="1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Memory Disaggregation</a:t>
            </a:r>
          </a:p>
        </p:txBody>
      </p:sp>
      <p:sp>
        <p:nvSpPr>
          <p:cNvPr id="15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59" name="Group"/>
          <p:cNvGrpSpPr/>
          <p:nvPr/>
        </p:nvGrpSpPr>
        <p:grpSpPr>
          <a:xfrm>
            <a:off x="1836470" y="4997320"/>
            <a:ext cx="7442201" cy="4495801"/>
            <a:chOff x="0" y="0"/>
            <a:chExt cx="7442200" cy="4495800"/>
          </a:xfrm>
        </p:grpSpPr>
        <p:sp>
          <p:nvSpPr>
            <p:cNvPr id="156" name="Low utilization…"/>
            <p:cNvSpPr/>
            <p:nvPr/>
          </p:nvSpPr>
          <p:spPr>
            <a:xfrm>
              <a:off x="0" y="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>
                  <a:solidFill>
                    <a:srgbClr val="FFFFFF"/>
                  </a:solidFill>
                </a:defRPr>
              </a:pPr>
              <a:r>
                <a:rPr b="1"/>
                <a:t>Low utilization</a:t>
              </a:r>
              <a:endParaRPr sz="5200" b="1"/>
            </a:p>
            <a:p>
              <a:pPr lvl="1" indent="0" algn="ctr">
                <a:defRPr>
                  <a:solidFill>
                    <a:srgbClr val="FFFFFF"/>
                  </a:solidFill>
                </a:defRPr>
              </a:pPr>
              <a:r>
                <a:t>(as low as 30%)</a:t>
              </a:r>
            </a:p>
          </p:txBody>
        </p:sp>
        <p:sp>
          <p:nvSpPr>
            <p:cNvPr id="157" name="Unbalanced usage…"/>
            <p:cNvSpPr/>
            <p:nvPr/>
          </p:nvSpPr>
          <p:spPr>
            <a:xfrm>
              <a:off x="0" y="153670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 b="1">
                  <a:solidFill>
                    <a:srgbClr val="FFFFFF"/>
                  </a:solidFill>
                </a:defRPr>
              </a:pPr>
              <a:r>
                <a:t>Unbalanced usage</a:t>
              </a:r>
              <a:endParaRPr sz="5200"/>
            </a:p>
            <a:p>
              <a:pPr lvl="1" indent="0" algn="ctr">
                <a:defRPr b="1">
                  <a:solidFill>
                    <a:srgbClr val="FFFFFF"/>
                  </a:solidFill>
                </a:defRPr>
              </a:pPr>
              <a:r>
                <a:rPr b="0"/>
                <a:t>(&gt; 70% of the time in clusters)</a:t>
              </a:r>
            </a:p>
          </p:txBody>
        </p:sp>
        <p:sp>
          <p:nvSpPr>
            <p:cNvPr id="158" name="Energy consumption…"/>
            <p:cNvSpPr/>
            <p:nvPr/>
          </p:nvSpPr>
          <p:spPr>
            <a:xfrm>
              <a:off x="0" y="307340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>
                  <a:solidFill>
                    <a:srgbClr val="FFFFFF"/>
                  </a:solidFill>
                </a:defRPr>
              </a:pPr>
              <a:r>
                <a:rPr b="1"/>
                <a:t>Energy consumption</a:t>
              </a:r>
              <a:endParaRPr sz="5200" b="1"/>
            </a:p>
            <a:p>
              <a:pPr lvl="1" indent="0" algn="ctr">
                <a:defRPr>
                  <a:solidFill>
                    <a:srgbClr val="FFFFFF"/>
                  </a:solidFill>
                </a:defRPr>
              </a:pPr>
              <a:r>
                <a:t>(up to 46% of avg. system)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0509320" y="4610208"/>
            <a:ext cx="13531282" cy="5733803"/>
            <a:chOff x="0" y="0"/>
            <a:chExt cx="13531280" cy="5733801"/>
          </a:xfrm>
        </p:grpSpPr>
        <p:sp>
          <p:nvSpPr>
            <p:cNvPr id="160" name="Rectangle"/>
            <p:cNvSpPr/>
            <p:nvPr/>
          </p:nvSpPr>
          <p:spPr>
            <a:xfrm>
              <a:off x="8197096" y="750813"/>
              <a:ext cx="2436068" cy="3753383"/>
            </a:xfrm>
            <a:prstGeom prst="rect">
              <a:avLst/>
            </a:prstGeom>
            <a:solidFill>
              <a:srgbClr val="DBE5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2944073" y="750813"/>
              <a:ext cx="2436068" cy="3753383"/>
            </a:xfrm>
            <a:prstGeom prst="rect">
              <a:avLst/>
            </a:prstGeom>
            <a:solidFill>
              <a:srgbClr val="D2FFF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2" name="Rectangle"/>
            <p:cNvSpPr/>
            <p:nvPr/>
          </p:nvSpPr>
          <p:spPr>
            <a:xfrm>
              <a:off x="5647197" y="750813"/>
              <a:ext cx="2239517" cy="3753383"/>
            </a:xfrm>
            <a:prstGeom prst="rect">
              <a:avLst/>
            </a:prstGeom>
            <a:solidFill>
              <a:srgbClr val="FFEBE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3" name="Storage (NVMe SSD)"/>
            <p:cNvSpPr/>
            <p:nvPr/>
          </p:nvSpPr>
          <p:spPr>
            <a:xfrm>
              <a:off x="4160122" y="73852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 b="1"/>
              </a:pPr>
              <a:r>
                <a:t>Storage</a:t>
              </a:r>
              <a:br/>
              <a:r>
                <a:rPr sz="3200"/>
                <a:t>(NVMe SSD)</a:t>
              </a:r>
            </a:p>
          </p:txBody>
        </p:sp>
        <p:sp>
          <p:nvSpPr>
            <p:cNvPr id="164" name="5 GB/s (PCIe 4.0)"/>
            <p:cNvSpPr/>
            <p:nvPr/>
          </p:nvSpPr>
          <p:spPr>
            <a:xfrm>
              <a:off x="3164725" y="1948298"/>
              <a:ext cx="1990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5 GB/s</a:t>
              </a:r>
              <a:br/>
              <a:r>
                <a:rPr sz="3200"/>
                <a:t>(PCIe 4.0)</a:t>
              </a:r>
            </a:p>
          </p:txBody>
        </p:sp>
        <p:sp>
          <p:nvSpPr>
            <p:cNvPr id="165" name="Memory (DDR4)"/>
            <p:cNvSpPr/>
            <p:nvPr/>
          </p:nvSpPr>
          <p:spPr>
            <a:xfrm>
              <a:off x="9392813" y="75081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 b="1"/>
              </a:pPr>
              <a:r>
                <a:t>Memory</a:t>
              </a:r>
              <a:br/>
              <a:r>
                <a:rPr sz="3200"/>
                <a:t>(DDR4)</a:t>
              </a:r>
            </a:p>
          </p:txBody>
        </p:sp>
        <p:sp>
          <p:nvSpPr>
            <p:cNvPr id="166" name="25.6 GB/s (per channel)"/>
            <p:cNvSpPr/>
            <p:nvPr/>
          </p:nvSpPr>
          <p:spPr>
            <a:xfrm>
              <a:off x="7940944" y="2013942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25.6 GB/s</a:t>
              </a:r>
              <a:br/>
              <a:r>
                <a:rPr sz="3200"/>
                <a:t>(per channel)</a:t>
              </a:r>
            </a:p>
          </p:txBody>
        </p:sp>
        <p:sp>
          <p:nvSpPr>
            <p:cNvPr id="167" name="&lt;50 ns"/>
            <p:cNvSpPr/>
            <p:nvPr/>
          </p:nvSpPr>
          <p:spPr>
            <a:xfrm>
              <a:off x="8142054" y="3261013"/>
              <a:ext cx="26096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&lt;50 ns</a:t>
              </a:r>
            </a:p>
          </p:txBody>
        </p:sp>
        <p:sp>
          <p:nvSpPr>
            <p:cNvPr id="168" name="45 / 450 us  (R/W)"/>
            <p:cNvSpPr/>
            <p:nvPr/>
          </p:nvSpPr>
          <p:spPr>
            <a:xfrm>
              <a:off x="2708253" y="3280807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45 / 450 us </a:t>
              </a:r>
              <a:br/>
              <a:r>
                <a:rPr sz="3200"/>
                <a:t>(R/W)</a:t>
              </a:r>
            </a:p>
          </p:txBody>
        </p:sp>
        <p:sp>
          <p:nvSpPr>
            <p:cNvPr id="169" name="Network"/>
            <p:cNvSpPr/>
            <p:nvPr/>
          </p:nvSpPr>
          <p:spPr>
            <a:xfrm>
              <a:off x="6746863" y="75081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 b="1"/>
              </a:lvl1pPr>
            </a:lstStyle>
            <a:p>
              <a:r>
                <a:t>Network</a:t>
              </a:r>
            </a:p>
          </p:txBody>
        </p:sp>
        <p:sp>
          <p:nvSpPr>
            <p:cNvPr id="170" name="25 GB/s (PCIe 4.0)"/>
            <p:cNvSpPr/>
            <p:nvPr/>
          </p:nvSpPr>
          <p:spPr>
            <a:xfrm>
              <a:off x="5751466" y="2033420"/>
              <a:ext cx="1990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25 GB/s</a:t>
              </a:r>
              <a:br/>
              <a:r>
                <a:rPr sz="3200"/>
                <a:t>(PCIe 4.0)</a:t>
              </a:r>
            </a:p>
          </p:txBody>
        </p:sp>
        <p:sp>
          <p:nvSpPr>
            <p:cNvPr id="171" name="~5 us (4KB)"/>
            <p:cNvSpPr/>
            <p:nvPr/>
          </p:nvSpPr>
          <p:spPr>
            <a:xfrm>
              <a:off x="5572865" y="3261013"/>
              <a:ext cx="23479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~5 us</a:t>
              </a:r>
              <a:br/>
              <a:r>
                <a:rPr sz="3200"/>
                <a:t>(4KB)</a:t>
              </a:r>
            </a:p>
          </p:txBody>
        </p:sp>
        <p:sp>
          <p:nvSpPr>
            <p:cNvPr id="172" name="Data rate…"/>
            <p:cNvSpPr/>
            <p:nvPr/>
          </p:nvSpPr>
          <p:spPr>
            <a:xfrm>
              <a:off x="2814831" y="2100848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lvl="1" indent="228600" algn="r">
                <a:lnSpc>
                  <a:spcPct val="90000"/>
                </a:lnSpc>
                <a:spcBef>
                  <a:spcPts val="1000"/>
                </a:spcBef>
                <a:defRPr sz="4000" b="1"/>
              </a:pPr>
              <a:r>
                <a:t>Data rate</a:t>
              </a:r>
            </a:p>
            <a:p>
              <a:pPr lvl="1" indent="228600" algn="r">
                <a:lnSpc>
                  <a:spcPct val="90000"/>
                </a:lnSpc>
                <a:spcBef>
                  <a:spcPts val="4800"/>
                </a:spcBef>
                <a:defRPr sz="4000" b="1"/>
              </a:pPr>
              <a:r>
                <a:t>Latency</a:t>
              </a:r>
            </a:p>
          </p:txBody>
        </p:sp>
        <p:sp>
          <p:nvSpPr>
            <p:cNvPr id="173" name="Line"/>
            <p:cNvSpPr/>
            <p:nvPr/>
          </p:nvSpPr>
          <p:spPr>
            <a:xfrm>
              <a:off x="2950239" y="680787"/>
              <a:ext cx="9978063" cy="1"/>
            </a:xfrm>
            <a:prstGeom prst="line">
              <a:avLst/>
            </a:prstGeom>
            <a:noFill/>
            <a:ln w="50800" cap="flat">
              <a:solidFill>
                <a:srgbClr val="00549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aster &amp; harder to disaggregate"/>
            <p:cNvSpPr/>
            <p:nvPr/>
          </p:nvSpPr>
          <p:spPr>
            <a:xfrm>
              <a:off x="5076618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3200"/>
                </a:spcBef>
                <a:defRPr sz="4400" b="1" i="1">
                  <a:solidFill>
                    <a:srgbClr val="005493"/>
                  </a:solidFill>
                </a:defRPr>
              </a:lvl1pPr>
            </a:lstStyle>
            <a:p>
              <a:r>
                <a:t>Faster &amp; harder to disaggregate</a:t>
              </a:r>
            </a:p>
          </p:txBody>
        </p:sp>
        <p:sp>
          <p:nvSpPr>
            <p:cNvPr id="175" name="370 GB/s"/>
            <p:cNvSpPr/>
            <p:nvPr/>
          </p:nvSpPr>
          <p:spPr>
            <a:xfrm>
              <a:off x="10627541" y="1970785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370 GB/s</a:t>
              </a:r>
            </a:p>
          </p:txBody>
        </p:sp>
        <p:sp>
          <p:nvSpPr>
            <p:cNvPr id="176" name="L3 cache"/>
            <p:cNvSpPr/>
            <p:nvPr/>
          </p:nvSpPr>
          <p:spPr>
            <a:xfrm>
              <a:off x="11907804" y="73852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 b="1"/>
              </a:lvl1pPr>
            </a:lstStyle>
            <a:p>
              <a:r>
                <a:t>L3 cache</a:t>
              </a:r>
            </a:p>
          </p:txBody>
        </p:sp>
        <p:sp>
          <p:nvSpPr>
            <p:cNvPr id="177" name="11 ns"/>
            <p:cNvSpPr/>
            <p:nvPr/>
          </p:nvSpPr>
          <p:spPr>
            <a:xfrm>
              <a:off x="10602969" y="3261013"/>
              <a:ext cx="26096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11 ns</a:t>
              </a:r>
            </a:p>
          </p:txBody>
        </p:sp>
        <p:pic>
          <p:nvPicPr>
            <p:cNvPr id="178" name="0*PQM2oxNUUceATC30.png" descr="0*PQM2oxNUUceATC3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6788"/>
              <a:ext cx="2609672" cy="899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Snowflake_Inc.-Logo.wine.png" descr="Snowflake_Inc.-Logo.wine.png"/>
            <p:cNvPicPr>
              <a:picLocks noChangeAspect="1"/>
            </p:cNvPicPr>
            <p:nvPr/>
          </p:nvPicPr>
          <p:blipFill>
            <a:blip r:embed="rId3"/>
            <a:srcRect l="11151" t="35152" r="11151" b="35152"/>
            <a:stretch>
              <a:fillRect/>
            </a:stretch>
          </p:blipFill>
          <p:spPr>
            <a:xfrm>
              <a:off x="466918" y="363433"/>
              <a:ext cx="2347789" cy="59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ine"/>
            <p:cNvSpPr/>
            <p:nvPr/>
          </p:nvSpPr>
          <p:spPr>
            <a:xfrm>
              <a:off x="2804443" y="738942"/>
              <a:ext cx="412445" cy="294009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2250465" y="1069570"/>
              <a:ext cx="953920" cy="176771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torage disaggregation  is already popular"/>
            <p:cNvSpPr/>
            <p:nvPr/>
          </p:nvSpPr>
          <p:spPr>
            <a:xfrm>
              <a:off x="5445575" y="4463801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4800"/>
                </a:spcBef>
                <a:defRPr b="1" i="1">
                  <a:solidFill>
                    <a:srgbClr val="009193"/>
                  </a:solidFill>
                </a:defRPr>
              </a:pPr>
              <a:r>
                <a:t>Storage disaggregation </a:t>
              </a:r>
              <a:br/>
              <a:r>
                <a:t>is already popular</a:t>
              </a:r>
            </a:p>
          </p:txBody>
        </p:sp>
      </p:grpSp>
      <p:sp>
        <p:nvSpPr>
          <p:cNvPr id="184" name="Timely problem"/>
          <p:cNvSpPr txBox="1"/>
          <p:nvPr/>
        </p:nvSpPr>
        <p:spPr>
          <a:xfrm>
            <a:off x="12205019" y="3439944"/>
            <a:ext cx="5685978" cy="941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marL="522514" indent="-522514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6000" b="1"/>
            </a:lvl1pPr>
          </a:lstStyle>
          <a:p>
            <a:r>
              <a:t>Timely problem</a:t>
            </a:r>
          </a:p>
        </p:txBody>
      </p:sp>
      <p:sp>
        <p:nvSpPr>
          <p:cNvPr id="185" name="Need for memory disaggregation"/>
          <p:cNvSpPr txBox="1"/>
          <p:nvPr/>
        </p:nvSpPr>
        <p:spPr>
          <a:xfrm>
            <a:off x="469409" y="3439944"/>
            <a:ext cx="11129367" cy="941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marL="522514" indent="-522514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6000" b="1"/>
            </a:lvl1pPr>
          </a:lstStyle>
          <a:p>
            <a:r>
              <a:t>Need for memory disaggregation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2" animBg="1" advAuto="0"/>
      <p:bldP spid="183" grpId="4" animBg="1" advAuto="0"/>
      <p:bldP spid="184" grpId="3" animBg="1" advAuto="0"/>
      <p:bldP spid="18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01741" y="3079957"/>
            <a:ext cx="21506440" cy="3140521"/>
          </a:xfrm>
          <a:prstGeom prst="rect">
            <a:avLst/>
          </a:prstGeom>
        </p:spPr>
        <p:txBody>
          <a:bodyPr/>
          <a:lstStyle/>
          <a:p>
            <a:pPr marL="424542" indent="-424542">
              <a:defRPr sz="5200"/>
            </a:pPr>
            <a:r>
              <a:t>Performance (CPU ↔ memory)</a:t>
            </a:r>
            <a:r>
              <a:rPr b="0"/>
              <a:t>: high throughput &amp; low latency</a:t>
            </a:r>
          </a:p>
          <a:p>
            <a:pPr marL="424542" indent="-424542">
              <a:defRPr sz="5200"/>
            </a:pPr>
            <a:r>
              <a:t>Transparent elasticity</a:t>
            </a:r>
            <a:r>
              <a:rPr b="0"/>
              <a:t>: flexible resource allocation</a:t>
            </a:r>
          </a:p>
        </p:txBody>
      </p:sp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Memory Disaggregation Goals</a:t>
            </a:r>
          </a:p>
        </p:txBody>
      </p:sp>
      <p:sp>
        <p:nvSpPr>
          <p:cNvPr id="18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98" name="Group"/>
          <p:cNvGrpSpPr/>
          <p:nvPr/>
        </p:nvGrpSpPr>
        <p:grpSpPr>
          <a:xfrm>
            <a:off x="7866815" y="7471334"/>
            <a:ext cx="8073957" cy="2769455"/>
            <a:chOff x="0" y="0"/>
            <a:chExt cx="8073956" cy="2769453"/>
          </a:xfrm>
        </p:grpSpPr>
        <p:sp>
          <p:nvSpPr>
            <p:cNvPr id="190" name="Oval"/>
            <p:cNvSpPr/>
            <p:nvPr/>
          </p:nvSpPr>
          <p:spPr>
            <a:xfrm>
              <a:off x="841047" y="404255"/>
              <a:ext cx="6002158" cy="1971726"/>
            </a:xfrm>
            <a:prstGeom prst="ellipse">
              <a:avLst/>
            </a:prstGeom>
            <a:gradFill flip="none" rotWithShape="1">
              <a:gsLst>
                <a:gs pos="0">
                  <a:srgbClr val="70A6DB">
                    <a:alpha val="45240"/>
                  </a:srgbClr>
                </a:gs>
                <a:gs pos="50000">
                  <a:srgbClr val="559BDB">
                    <a:alpha val="45240"/>
                  </a:srgbClr>
                </a:gs>
                <a:gs pos="100000">
                  <a:srgbClr val="448AC9">
                    <a:alpha val="4524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1" name="CPU"/>
            <p:cNvSpPr/>
            <p:nvPr/>
          </p:nvSpPr>
          <p:spPr>
            <a:xfrm>
              <a:off x="0" y="0"/>
              <a:ext cx="1718191" cy="726568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  <p:sp>
          <p:nvSpPr>
            <p:cNvPr id="192" name="CPU"/>
            <p:cNvSpPr/>
            <p:nvPr/>
          </p:nvSpPr>
          <p:spPr>
            <a:xfrm>
              <a:off x="0" y="2037869"/>
              <a:ext cx="1718191" cy="726569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  <p:sp>
          <p:nvSpPr>
            <p:cNvPr id="193" name="Memory"/>
            <p:cNvSpPr/>
            <p:nvPr/>
          </p:nvSpPr>
          <p:spPr>
            <a:xfrm>
              <a:off x="6003911" y="41687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4" name="Memory"/>
            <p:cNvSpPr/>
            <p:nvPr/>
          </p:nvSpPr>
          <p:spPr>
            <a:xfrm>
              <a:off x="6003911" y="1036259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5" name="Memory"/>
            <p:cNvSpPr/>
            <p:nvPr/>
          </p:nvSpPr>
          <p:spPr>
            <a:xfrm>
              <a:off x="6003911" y="2032853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6" name="Rectangle 21"/>
            <p:cNvSpPr/>
            <p:nvPr/>
          </p:nvSpPr>
          <p:spPr>
            <a:xfrm>
              <a:off x="2737828" y="790103"/>
              <a:ext cx="2063696" cy="1189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3200" b="1">
                  <a:solidFill>
                    <a:srgbClr val="53535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Network</a:t>
              </a:r>
            </a:p>
          </p:txBody>
        </p:sp>
        <p:sp>
          <p:nvSpPr>
            <p:cNvPr id="197" name="CPU"/>
            <p:cNvSpPr/>
            <p:nvPr/>
          </p:nvSpPr>
          <p:spPr>
            <a:xfrm>
              <a:off x="0" y="1026834"/>
              <a:ext cx="1718191" cy="726569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</p:grpSp>
      <p:sp>
        <p:nvSpPr>
          <p:cNvPr id="199" name="T1"/>
          <p:cNvSpPr/>
          <p:nvPr/>
        </p:nvSpPr>
        <p:spPr>
          <a:xfrm>
            <a:off x="7092160" y="6833354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T1</a:t>
            </a:r>
          </a:p>
        </p:txBody>
      </p:sp>
      <p:sp>
        <p:nvSpPr>
          <p:cNvPr id="200" name="T2"/>
          <p:cNvSpPr/>
          <p:nvPr/>
        </p:nvSpPr>
        <p:spPr>
          <a:xfrm>
            <a:off x="7092160" y="8099290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T2</a:t>
            </a:r>
          </a:p>
        </p:txBody>
      </p:sp>
      <p:sp>
        <p:nvSpPr>
          <p:cNvPr id="201" name="T3"/>
          <p:cNvSpPr/>
          <p:nvPr/>
        </p:nvSpPr>
        <p:spPr>
          <a:xfrm>
            <a:off x="7092160" y="9410408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T3</a:t>
            </a:r>
          </a:p>
        </p:txBody>
      </p:sp>
      <p:sp>
        <p:nvSpPr>
          <p:cNvPr id="202" name="T4"/>
          <p:cNvSpPr/>
          <p:nvPr/>
        </p:nvSpPr>
        <p:spPr>
          <a:xfrm>
            <a:off x="6258074" y="7820290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T4</a:t>
            </a:r>
          </a:p>
        </p:txBody>
      </p:sp>
      <p:sp>
        <p:nvSpPr>
          <p:cNvPr id="203" name="T5"/>
          <p:cNvSpPr/>
          <p:nvPr/>
        </p:nvSpPr>
        <p:spPr>
          <a:xfrm>
            <a:off x="6258074" y="6526693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T5</a:t>
            </a:r>
          </a:p>
        </p:txBody>
      </p:sp>
      <p:sp>
        <p:nvSpPr>
          <p:cNvPr id="204" name="T6"/>
          <p:cNvSpPr/>
          <p:nvPr/>
        </p:nvSpPr>
        <p:spPr>
          <a:xfrm>
            <a:off x="6258074" y="9122474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T6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9626865" y="6774043"/>
            <a:ext cx="4290655" cy="3140521"/>
            <a:chOff x="213" y="0"/>
            <a:chExt cx="4290653" cy="3140519"/>
          </a:xfrm>
        </p:grpSpPr>
        <p:sp>
          <p:nvSpPr>
            <p:cNvPr id="205" name="Line"/>
            <p:cNvSpPr/>
            <p:nvPr/>
          </p:nvSpPr>
          <p:spPr>
            <a:xfrm rot="10800000">
              <a:off x="32604" y="1023515"/>
              <a:ext cx="4258263" cy="208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49" y="2974"/>
                    <a:pt x="7257" y="6153"/>
                    <a:pt x="10821" y="9532"/>
                  </a:cubicBezTo>
                  <a:cubicBezTo>
                    <a:pt x="14544" y="13063"/>
                    <a:pt x="18226" y="16822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Line"/>
            <p:cNvSpPr/>
            <p:nvPr/>
          </p:nvSpPr>
          <p:spPr>
            <a:xfrm rot="10800000">
              <a:off x="12828" y="1173147"/>
              <a:ext cx="4254067" cy="1967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588" y="17929"/>
                    <a:pt x="7184" y="14293"/>
                    <a:pt x="10787" y="10690"/>
                  </a:cubicBezTo>
                  <a:cubicBezTo>
                    <a:pt x="14384" y="7093"/>
                    <a:pt x="17989" y="3529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H="1">
              <a:off x="213" y="2148700"/>
              <a:ext cx="4268955" cy="40859"/>
            </a:xfrm>
            <a:prstGeom prst="line">
              <a:avLst/>
            </a:pr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High throughput, low latency"/>
            <p:cNvSpPr/>
            <p:nvPr/>
          </p:nvSpPr>
          <p:spPr>
            <a:xfrm>
              <a:off x="2161735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marL="0" indent="0" algn="ctr">
                <a:lnSpc>
                  <a:spcPct val="90000"/>
                </a:lnSpc>
                <a:defRPr sz="4000" b="1">
                  <a:solidFill>
                    <a:srgbClr val="009051"/>
                  </a:solidFill>
                </a:defRPr>
              </a:pPr>
              <a:r>
                <a:t>High throughput,</a:t>
              </a:r>
              <a:br/>
              <a:r>
                <a:t>low latency</a:t>
              </a:r>
            </a:p>
          </p:txBody>
        </p:sp>
      </p:grpSp>
      <p:sp>
        <p:nvSpPr>
          <p:cNvPr id="210" name="[disaggregated blades]"/>
          <p:cNvSpPr txBox="1"/>
          <p:nvPr/>
        </p:nvSpPr>
        <p:spPr>
          <a:xfrm>
            <a:off x="9223630" y="10468130"/>
            <a:ext cx="5084212" cy="7255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/>
            </a:lvl1pPr>
          </a:lstStyle>
          <a:p>
            <a:r>
              <a:t>[disaggregated blades]</a:t>
            </a:r>
          </a:p>
        </p:txBody>
      </p:sp>
      <p:sp>
        <p:nvSpPr>
          <p:cNvPr id="211" name="Alloc1"/>
          <p:cNvSpPr/>
          <p:nvPr/>
        </p:nvSpPr>
        <p:spPr>
          <a:xfrm>
            <a:off x="15769105" y="7282162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Alloc1</a:t>
            </a:r>
          </a:p>
        </p:txBody>
      </p:sp>
      <p:sp>
        <p:nvSpPr>
          <p:cNvPr id="212" name="Alloc2"/>
          <p:cNvSpPr/>
          <p:nvPr/>
        </p:nvSpPr>
        <p:spPr>
          <a:xfrm>
            <a:off x="15769105" y="9328531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Alloc2</a:t>
            </a:r>
          </a:p>
        </p:txBody>
      </p:sp>
      <p:sp>
        <p:nvSpPr>
          <p:cNvPr id="213" name="Alloc3"/>
          <p:cNvSpPr/>
          <p:nvPr/>
        </p:nvSpPr>
        <p:spPr>
          <a:xfrm>
            <a:off x="15769105" y="8305346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Alloc3</a:t>
            </a:r>
          </a:p>
        </p:txBody>
      </p:sp>
      <p:sp>
        <p:nvSpPr>
          <p:cNvPr id="214" name="Alloc6"/>
          <p:cNvSpPr/>
          <p:nvPr/>
        </p:nvSpPr>
        <p:spPr>
          <a:xfrm>
            <a:off x="17647541" y="7003162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Alloc6</a:t>
            </a:r>
          </a:p>
        </p:txBody>
      </p:sp>
      <p:sp>
        <p:nvSpPr>
          <p:cNvPr id="215" name="Alloc5"/>
          <p:cNvSpPr/>
          <p:nvPr/>
        </p:nvSpPr>
        <p:spPr>
          <a:xfrm>
            <a:off x="17647541" y="8026346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Alloc5</a:t>
            </a:r>
          </a:p>
        </p:txBody>
      </p:sp>
      <p:sp>
        <p:nvSpPr>
          <p:cNvPr id="216" name="Alloc4"/>
          <p:cNvSpPr/>
          <p:nvPr/>
        </p:nvSpPr>
        <p:spPr>
          <a:xfrm>
            <a:off x="17647541" y="9049531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3" presetClass="entr" presetSubtype="16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100"/>
                            </p:stCondLst>
                            <p:childTnLst>
                              <p:par>
                                <p:cTn id="7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300"/>
                            </p:stCondLst>
                            <p:childTnLst>
                              <p:par>
                                <p:cTn id="7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animBg="1" advAuto="0"/>
      <p:bldP spid="199" grpId="3" animBg="1" advAuto="0"/>
      <p:bldP spid="200" grpId="4" animBg="1" advAuto="0"/>
      <p:bldP spid="201" grpId="5" animBg="1" advAuto="0"/>
      <p:bldP spid="202" grpId="6" animBg="1" advAuto="0"/>
      <p:bldP spid="203" grpId="7" animBg="1" advAuto="0"/>
      <p:bldP spid="204" grpId="8" animBg="1" advAuto="0"/>
      <p:bldP spid="209" grpId="2" animBg="1" advAuto="0"/>
      <p:bldP spid="211" grpId="9" animBg="1" advAuto="0"/>
      <p:bldP spid="212" grpId="10" animBg="1" advAuto="0"/>
      <p:bldP spid="213" grpId="11" animBg="1" advAuto="0"/>
      <p:bldP spid="214" grpId="14" animBg="1" advAuto="0"/>
      <p:bldP spid="215" grpId="13" animBg="1" advAuto="0"/>
      <p:bldP spid="216" grpId="1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disagg_helper.gif" descr="disagg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55" y="1664442"/>
            <a:ext cx="10858482" cy="61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disagg_helper.gif" descr="disagg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55" y="1664442"/>
            <a:ext cx="10858482" cy="61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DSM_helper.gif" descr="DSM_helpe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0" y="1344136"/>
            <a:ext cx="9997722" cy="562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SM_helper.gif" descr="DSM_helpe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0" y="1344136"/>
            <a:ext cx="9997722" cy="562834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Existing Approaches</a:t>
            </a:r>
          </a:p>
        </p:txBody>
      </p:sp>
      <p:sp>
        <p:nvSpPr>
          <p:cNvPr id="22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28" name="Group"/>
          <p:cNvGrpSpPr/>
          <p:nvPr/>
        </p:nvGrpSpPr>
        <p:grpSpPr>
          <a:xfrm>
            <a:off x="5623766" y="7543689"/>
            <a:ext cx="10934516" cy="5104028"/>
            <a:chOff x="0" y="0"/>
            <a:chExt cx="10934515" cy="5104026"/>
          </a:xfrm>
        </p:grpSpPr>
        <p:sp>
          <p:nvSpPr>
            <p:cNvPr id="224" name="Line"/>
            <p:cNvSpPr/>
            <p:nvPr/>
          </p:nvSpPr>
          <p:spPr>
            <a:xfrm>
              <a:off x="2249904" y="4220815"/>
              <a:ext cx="8684612" cy="1"/>
            </a:xfrm>
            <a:prstGeom prst="line">
              <a:avLst/>
            </a:prstGeom>
            <a:noFill/>
            <a:ln w="50800" cap="flat">
              <a:solidFill>
                <a:srgbClr val="42424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2250391" y="-1"/>
              <a:ext cx="1" cy="4223529"/>
            </a:xfrm>
            <a:prstGeom prst="line">
              <a:avLst/>
            </a:prstGeom>
            <a:noFill/>
            <a:ln w="50800" cap="flat">
              <a:solidFill>
                <a:srgbClr val="42424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Performance"/>
            <p:cNvSpPr txBox="1"/>
            <p:nvPr/>
          </p:nvSpPr>
          <p:spPr>
            <a:xfrm>
              <a:off x="5446016" y="4182231"/>
              <a:ext cx="3350829" cy="92179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>
                <a:lnSpc>
                  <a:spcPct val="90000"/>
                </a:lnSpc>
                <a:spcBef>
                  <a:spcPts val="2000"/>
                </a:spcBef>
                <a:defRPr sz="3200" b="1"/>
              </a:lvl1pPr>
            </a:lstStyle>
            <a:p>
              <a:r>
                <a:t>Performance</a:t>
              </a:r>
            </a:p>
          </p:txBody>
        </p:sp>
        <p:sp>
          <p:nvSpPr>
            <p:cNvPr id="227" name="Transparent elasticity"/>
            <p:cNvSpPr txBox="1"/>
            <p:nvPr/>
          </p:nvSpPr>
          <p:spPr>
            <a:xfrm>
              <a:off x="0" y="1700906"/>
              <a:ext cx="2243728" cy="19969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0"/>
                </a:spcBef>
                <a:defRPr sz="3200" b="1"/>
              </a:pPr>
              <a:r>
                <a:t>Transparent</a:t>
              </a:r>
              <a:br/>
              <a:r>
                <a:t>elasticity</a:t>
              </a:r>
            </a:p>
          </p:txBody>
        </p:sp>
      </p:grpSp>
      <p:sp>
        <p:nvSpPr>
          <p:cNvPr id="229" name="Distributed shared memory (DSM)"/>
          <p:cNvSpPr txBox="1"/>
          <p:nvPr/>
        </p:nvSpPr>
        <p:spPr>
          <a:xfrm>
            <a:off x="2216007" y="6540414"/>
            <a:ext cx="7557178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 i="1"/>
            </a:lvl1pPr>
          </a:lstStyle>
          <a:p>
            <a:r>
              <a:t>Distributed shared memory (DSM)</a:t>
            </a:r>
          </a:p>
        </p:txBody>
      </p:sp>
      <p:sp>
        <p:nvSpPr>
          <p:cNvPr id="230" name="Recent disaggregated memory schemes"/>
          <p:cNvSpPr txBox="1"/>
          <p:nvPr/>
        </p:nvSpPr>
        <p:spPr>
          <a:xfrm>
            <a:off x="15052423" y="6540414"/>
            <a:ext cx="8767486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 i="1"/>
            </a:lvl1pPr>
          </a:lstStyle>
          <a:p>
            <a:r>
              <a:t>Recent disaggregated memory schemes</a:t>
            </a:r>
          </a:p>
        </p:txBody>
      </p:sp>
      <p:sp>
        <p:nvSpPr>
          <p:cNvPr id="231" name="Rectangle"/>
          <p:cNvSpPr/>
          <p:nvPr/>
        </p:nvSpPr>
        <p:spPr>
          <a:xfrm>
            <a:off x="1153904" y="2373207"/>
            <a:ext cx="10909116" cy="51040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32" name="Rectangle"/>
          <p:cNvSpPr/>
          <p:nvPr/>
        </p:nvSpPr>
        <p:spPr>
          <a:xfrm>
            <a:off x="13605936" y="1950298"/>
            <a:ext cx="10909116" cy="53292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236" name="Group"/>
          <p:cNvGrpSpPr/>
          <p:nvPr/>
        </p:nvGrpSpPr>
        <p:grpSpPr>
          <a:xfrm>
            <a:off x="5333372" y="7396084"/>
            <a:ext cx="6729648" cy="2385925"/>
            <a:chOff x="0" y="0"/>
            <a:chExt cx="6729647" cy="2385923"/>
          </a:xfrm>
        </p:grpSpPr>
        <p:sp>
          <p:nvSpPr>
            <p:cNvPr id="233" name="Line"/>
            <p:cNvSpPr/>
            <p:nvPr/>
          </p:nvSpPr>
          <p:spPr>
            <a:xfrm rot="2005448">
              <a:off x="-109284" y="726024"/>
              <a:ext cx="2766340" cy="43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32" extrusionOk="0">
                  <a:moveTo>
                    <a:pt x="0" y="0"/>
                  </a:moveTo>
                  <a:cubicBezTo>
                    <a:pt x="2193" y="8512"/>
                    <a:pt x="4748" y="14290"/>
                    <a:pt x="7460" y="16870"/>
                  </a:cubicBezTo>
                  <a:cubicBezTo>
                    <a:pt x="12429" y="21600"/>
                    <a:pt x="17561" y="1547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24242"/>
              </a:solidFill>
              <a:prstDash val="solid"/>
              <a:miter lim="800000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Rectangle"/>
            <p:cNvSpPr/>
            <p:nvPr/>
          </p:nvSpPr>
          <p:spPr>
            <a:xfrm>
              <a:off x="2583337" y="593557"/>
              <a:ext cx="4146311" cy="1792367"/>
            </a:xfrm>
            <a:prstGeom prst="rect">
              <a:avLst/>
            </a:prstGeom>
            <a:solidFill>
              <a:srgbClr val="005493">
                <a:alpha val="155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7E79"/>
                  </a:solidFill>
                </a:defRPr>
              </a:pPr>
              <a:endParaRPr/>
            </a:p>
          </p:txBody>
        </p:sp>
        <p:sp>
          <p:nvSpPr>
            <p:cNvPr id="235" name="DSM"/>
            <p:cNvSpPr txBox="1"/>
            <p:nvPr/>
          </p:nvSpPr>
          <p:spPr>
            <a:xfrm>
              <a:off x="2815696" y="722362"/>
              <a:ext cx="3681592" cy="15347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4800" b="1"/>
              </a:lvl1pPr>
            </a:lstStyle>
            <a:p>
              <a:r>
                <a:t>DSM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12189693" y="6997572"/>
            <a:ext cx="7615490" cy="4637085"/>
            <a:chOff x="0" y="0"/>
            <a:chExt cx="7615488" cy="4637083"/>
          </a:xfrm>
        </p:grpSpPr>
        <p:sp>
          <p:nvSpPr>
            <p:cNvPr id="237" name="Line"/>
            <p:cNvSpPr/>
            <p:nvPr/>
          </p:nvSpPr>
          <p:spPr>
            <a:xfrm rot="2005448">
              <a:off x="5227438" y="-20896"/>
              <a:ext cx="1263729" cy="446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extrusionOk="0">
                  <a:moveTo>
                    <a:pt x="14001" y="0"/>
                  </a:moveTo>
                  <a:cubicBezTo>
                    <a:pt x="20243" y="3978"/>
                    <a:pt x="21600" y="8515"/>
                    <a:pt x="17822" y="12776"/>
                  </a:cubicBezTo>
                  <a:cubicBezTo>
                    <a:pt x="14798" y="16186"/>
                    <a:pt x="8605" y="1925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24242"/>
              </a:solidFill>
              <a:prstDash val="solid"/>
              <a:miter lim="800000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Rectangle"/>
            <p:cNvSpPr/>
            <p:nvPr/>
          </p:nvSpPr>
          <p:spPr>
            <a:xfrm>
              <a:off x="0" y="2916352"/>
              <a:ext cx="4039307" cy="1720732"/>
            </a:xfrm>
            <a:prstGeom prst="rect">
              <a:avLst/>
            </a:prstGeom>
            <a:solidFill>
              <a:srgbClr val="009051">
                <a:alpha val="1317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7E79"/>
                  </a:solidFill>
                </a:defRPr>
              </a:pPr>
              <a:endParaRPr/>
            </a:p>
          </p:txBody>
        </p:sp>
        <p:sp>
          <p:nvSpPr>
            <p:cNvPr id="239" name="Recent Disagg."/>
            <p:cNvSpPr txBox="1"/>
            <p:nvPr/>
          </p:nvSpPr>
          <p:spPr>
            <a:xfrm>
              <a:off x="147546" y="2994946"/>
              <a:ext cx="3774286" cy="14887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4600" b="1"/>
              </a:lvl1pPr>
            </a:lstStyle>
            <a:p>
              <a:r>
                <a:t>Recent Disagg.</a:t>
              </a:r>
            </a:p>
          </p:txBody>
        </p:sp>
      </p:grpSp>
      <p:sp>
        <p:nvSpPr>
          <p:cNvPr id="241" name="Rectangle"/>
          <p:cNvSpPr/>
          <p:nvPr/>
        </p:nvSpPr>
        <p:spPr>
          <a:xfrm>
            <a:off x="847088" y="2278725"/>
            <a:ext cx="10909116" cy="4884358"/>
          </a:xfrm>
          <a:prstGeom prst="rect">
            <a:avLst/>
          </a:prstGeom>
          <a:solidFill>
            <a:srgbClr val="FFFFFF">
              <a:alpha val="70348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42" name="Ideal"/>
          <p:cNvSpPr txBox="1"/>
          <p:nvPr/>
        </p:nvSpPr>
        <p:spPr>
          <a:xfrm>
            <a:off x="13553565" y="8680266"/>
            <a:ext cx="1442761" cy="797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90000"/>
              </a:lnSpc>
              <a:defRPr sz="4800" b="1">
                <a:solidFill>
                  <a:srgbClr val="009051"/>
                </a:solidFill>
              </a:defRPr>
            </a:lvl1pPr>
          </a:lstStyle>
          <a:p>
            <a:r>
              <a:t>Ideal</a:t>
            </a:r>
          </a:p>
        </p:txBody>
      </p:sp>
      <p:sp>
        <p:nvSpPr>
          <p:cNvPr id="243" name="Star"/>
          <p:cNvSpPr/>
          <p:nvPr/>
        </p:nvSpPr>
        <p:spPr>
          <a:xfrm>
            <a:off x="13993410" y="8109480"/>
            <a:ext cx="563073" cy="53551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ln w="50800">
            <a:solidFill>
              <a:srgbClr val="00884E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7" animBg="1" advAuto="0"/>
      <p:bldP spid="221" grpId="3" animBg="1" advAuto="0"/>
      <p:bldP spid="231" grpId="1" animBg="1" advAuto="0"/>
      <p:bldP spid="232" grpId="5" animBg="1" advAuto="0"/>
      <p:bldP spid="236" grpId="2" animBg="1" advAuto="0"/>
      <p:bldP spid="240" grpId="6" animBg="1" advAuto="0"/>
      <p:bldP spid="241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mmu_mind_helper.gif" descr="mmu_mind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14830" y="6426341"/>
            <a:ext cx="10060417" cy="566364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Key Insight — In-network Memory management</a:t>
            </a:r>
          </a:p>
        </p:txBody>
      </p:sp>
      <p:sp>
        <p:nvSpPr>
          <p:cNvPr id="24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48" name="Rectangle 18"/>
          <p:cNvSpPr txBox="1"/>
          <p:nvPr/>
        </p:nvSpPr>
        <p:spPr>
          <a:xfrm>
            <a:off x="7955473" y="10488354"/>
            <a:ext cx="3525015" cy="10691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blades</a:t>
            </a:r>
            <a:br/>
            <a:r>
              <a:rPr sz="3200"/>
              <a:t>(disaggregated)</a:t>
            </a:r>
          </a:p>
        </p:txBody>
      </p:sp>
      <p:sp>
        <p:nvSpPr>
          <p:cNvPr id="249" name="Rectangle 19"/>
          <p:cNvSpPr txBox="1"/>
          <p:nvPr/>
        </p:nvSpPr>
        <p:spPr>
          <a:xfrm>
            <a:off x="14051791" y="10451085"/>
            <a:ext cx="3397990" cy="113103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Memory blades</a:t>
            </a:r>
            <a:br/>
            <a:r>
              <a:t>(disaggregated)</a:t>
            </a:r>
          </a:p>
        </p:txBody>
      </p:sp>
      <p:sp>
        <p:nvSpPr>
          <p:cNvPr id="250" name="Content Placeholder 2"/>
          <p:cNvSpPr txBox="1"/>
          <p:nvPr/>
        </p:nvSpPr>
        <p:spPr>
          <a:xfrm>
            <a:off x="1676397" y="2994991"/>
            <a:ext cx="22337284" cy="28649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Central location: </a:t>
            </a:r>
            <a:r>
              <a:t>global view &amp; processing directly in the data path</a:t>
            </a:r>
          </a:p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Programmable switching ASIC: </a:t>
            </a:r>
            <a:r>
              <a:t>flexible processing at line rate</a:t>
            </a:r>
          </a:p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Similarity</a:t>
            </a:r>
            <a:r>
              <a:t> </a:t>
            </a:r>
            <a:r>
              <a:rPr b="1"/>
              <a:t>between network functions and memory management</a:t>
            </a:r>
          </a:p>
        </p:txBody>
      </p:sp>
      <p:sp>
        <p:nvSpPr>
          <p:cNvPr id="251" name="Rectangle"/>
          <p:cNvSpPr/>
          <p:nvPr/>
        </p:nvSpPr>
        <p:spPr>
          <a:xfrm>
            <a:off x="7652885" y="7838385"/>
            <a:ext cx="10035018" cy="28395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252" name="mmu_mind_helper.gif" descr="mmu_mind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14830" y="6426341"/>
            <a:ext cx="10060417" cy="5663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"/>
          <p:cNvGrpSpPr/>
          <p:nvPr/>
        </p:nvGrpSpPr>
        <p:grpSpPr>
          <a:xfrm>
            <a:off x="10481848" y="6781440"/>
            <a:ext cx="4377093" cy="1901054"/>
            <a:chOff x="6349" y="0"/>
            <a:chExt cx="4377092" cy="1901053"/>
          </a:xfrm>
        </p:grpSpPr>
        <p:sp>
          <p:nvSpPr>
            <p:cNvPr id="253" name="Programmable &amp; running @line-rate"/>
            <p:cNvSpPr txBox="1"/>
            <p:nvPr/>
          </p:nvSpPr>
          <p:spPr>
            <a:xfrm>
              <a:off x="6349" y="0"/>
              <a:ext cx="4377094" cy="122315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4200" b="1">
                  <a:solidFill>
                    <a:srgbClr val="009051"/>
                  </a:solidFill>
                </a:defRPr>
              </a:pPr>
              <a:r>
                <a:t>Programmable &amp;</a:t>
              </a:r>
              <a:br/>
              <a:r>
                <a:t>running @line-rate</a:t>
              </a:r>
            </a:p>
          </p:txBody>
        </p:sp>
        <p:sp>
          <p:nvSpPr>
            <p:cNvPr id="254" name="Arrow"/>
            <p:cNvSpPr/>
            <p:nvPr/>
          </p:nvSpPr>
          <p:spPr>
            <a:xfrm rot="5400000">
              <a:off x="1830721" y="1115843"/>
              <a:ext cx="728350" cy="842072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6" name="Rectangle"/>
          <p:cNvSpPr/>
          <p:nvPr/>
        </p:nvSpPr>
        <p:spPr>
          <a:xfrm>
            <a:off x="2433187" y="7065874"/>
            <a:ext cx="20810451" cy="54968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/>
          <a:lstStyle/>
          <a:p>
            <a:pPr algn="ctr">
              <a:defRPr sz="2600" b="1"/>
            </a:pPr>
            <a:endParaRPr/>
          </a:p>
        </p:txBody>
      </p:sp>
      <p:grpSp>
        <p:nvGrpSpPr>
          <p:cNvPr id="262" name="Group"/>
          <p:cNvGrpSpPr/>
          <p:nvPr/>
        </p:nvGrpSpPr>
        <p:grpSpPr>
          <a:xfrm>
            <a:off x="2446440" y="5919852"/>
            <a:ext cx="20810451" cy="6226658"/>
            <a:chOff x="0" y="0"/>
            <a:chExt cx="20810449" cy="6226657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20810450" cy="62266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ctr">
                <a:defRPr sz="2600" b="1"/>
              </a:pPr>
              <a:endParaRPr/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1947259" y="414412"/>
              <a:ext cx="17262025" cy="4902050"/>
              <a:chOff x="0" y="0"/>
              <a:chExt cx="17262023" cy="4902049"/>
            </a:xfrm>
          </p:grpSpPr>
          <p:sp>
            <p:nvSpPr>
              <p:cNvPr id="258" name="Rectangle"/>
              <p:cNvSpPr/>
              <p:nvPr/>
            </p:nvSpPr>
            <p:spPr>
              <a:xfrm>
                <a:off x="0" y="0"/>
                <a:ext cx="17262024" cy="4902050"/>
              </a:xfrm>
              <a:prstGeom prst="rect">
                <a:avLst/>
              </a:prstGeom>
              <a:solidFill>
                <a:srgbClr val="FFFFFF"/>
              </a:solidFill>
              <a:ln w="762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ctr">
                  <a:defRPr sz="2600" b="1"/>
                </a:pPr>
                <a:endParaRPr/>
              </a:p>
            </p:txBody>
          </p:sp>
          <p:sp>
            <p:nvSpPr>
              <p:cNvPr id="259" name="Networking                                   Memory management"/>
              <p:cNvSpPr/>
              <p:nvPr/>
            </p:nvSpPr>
            <p:spPr>
              <a:xfrm>
                <a:off x="8741578" y="81914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 algn="ctr">
                  <a:defRPr sz="5200" b="1"/>
                </a:lvl1pPr>
              </a:lstStyle>
              <a:p>
                <a:r>
                  <a:t>Networking                                   Memory management</a:t>
                </a:r>
              </a:p>
            </p:txBody>
          </p:sp>
          <p:sp>
            <p:nvSpPr>
              <p:cNvPr id="260" name="Double Arrow"/>
              <p:cNvSpPr/>
              <p:nvPr/>
            </p:nvSpPr>
            <p:spPr>
              <a:xfrm>
                <a:off x="7000944" y="1907314"/>
                <a:ext cx="1937180" cy="809626"/>
              </a:xfrm>
              <a:prstGeom prst="leftRightArrow">
                <a:avLst>
                  <a:gd name="adj1" fmla="val 46176"/>
                  <a:gd name="adj2" fmla="val 78755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63" name="Address translation…"/>
          <p:cNvSpPr/>
          <p:nvPr/>
        </p:nvSpPr>
        <p:spPr>
          <a:xfrm>
            <a:off x="14184972" y="7577351"/>
            <a:ext cx="6209502" cy="328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/>
          <a:lstStyle/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Address translation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Memory allocation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Memory protection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Cache invalidations</a:t>
            </a:r>
          </a:p>
        </p:txBody>
      </p:sp>
      <p:sp>
        <p:nvSpPr>
          <p:cNvPr id="264" name="IP forwarding…"/>
          <p:cNvSpPr/>
          <p:nvPr/>
        </p:nvSpPr>
        <p:spPr>
          <a:xfrm>
            <a:off x="5780042" y="7577351"/>
            <a:ext cx="6252166" cy="328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/>
          <a:lstStyle/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IP forwarding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IP assignment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Access control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Multicast/broadcast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"/>
                            </p:stCondLst>
                            <p:childTnLst>
                              <p:par>
                                <p:cTn id="52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"/>
                            </p:stCondLst>
                            <p:childTnLst>
                              <p:par>
                                <p:cTn id="7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"/>
                            </p:stCondLst>
                            <p:childTnLst>
                              <p:par>
                                <p:cTn id="8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"/>
                            </p:stCondLst>
                            <p:childTnLst>
                              <p:par>
                                <p:cTn id="8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2" build="p" animBg="1" advAuto="0"/>
      <p:bldP spid="251" grpId="4" animBg="1" advAuto="0"/>
      <p:bldP spid="252" grpId="3" animBg="1" advAuto="0"/>
      <p:bldP spid="255" grpId="5" animBg="1" advAuto="0"/>
      <p:bldP spid="256" grpId="1" animBg="1" advAuto="0"/>
      <p:bldP spid="262" grpId="7" animBg="1" advAuto="0"/>
      <p:bldP spid="263" grpId="9" build="p" animBg="1" advAuto="0"/>
      <p:bldP spid="264" grpId="8" build="p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Memory"/>
          <p:cNvSpPr/>
          <p:nvPr/>
        </p:nvSpPr>
        <p:spPr>
          <a:xfrm>
            <a:off x="16529887" y="5093534"/>
            <a:ext cx="2468792" cy="1086841"/>
          </a:xfrm>
          <a:prstGeom prst="rect">
            <a:avLst/>
          </a:prstGeom>
          <a:solidFill>
            <a:srgbClr val="FFFEE8"/>
          </a:solidFill>
          <a:ln w="25400">
            <a:solidFill>
              <a:srgbClr val="C475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</a:t>
            </a:r>
          </a:p>
        </p:txBody>
      </p:sp>
      <p:sp>
        <p:nvSpPr>
          <p:cNvPr id="267" name="CPU"/>
          <p:cNvSpPr/>
          <p:nvPr/>
        </p:nvSpPr>
        <p:spPr>
          <a:xfrm>
            <a:off x="6145411" y="5093534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68" name="CPU"/>
          <p:cNvSpPr/>
          <p:nvPr/>
        </p:nvSpPr>
        <p:spPr>
          <a:xfrm>
            <a:off x="6145411" y="7380241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69" name="CPU"/>
          <p:cNvSpPr/>
          <p:nvPr/>
        </p:nvSpPr>
        <p:spPr>
          <a:xfrm>
            <a:off x="6145411" y="9666949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70" name="Memory"/>
          <p:cNvSpPr/>
          <p:nvPr/>
        </p:nvSpPr>
        <p:spPr>
          <a:xfrm>
            <a:off x="16529887" y="9641549"/>
            <a:ext cx="2468792" cy="1086841"/>
          </a:xfrm>
          <a:prstGeom prst="rect">
            <a:avLst/>
          </a:prstGeom>
          <a:solidFill>
            <a:srgbClr val="FFFEE8"/>
          </a:solidFill>
          <a:ln w="25400">
            <a:solidFill>
              <a:srgbClr val="C475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</a:t>
            </a:r>
          </a:p>
        </p:txBody>
      </p:sp>
      <p:sp>
        <p:nvSpPr>
          <p:cNvPr id="271" name="Rectangle"/>
          <p:cNvSpPr/>
          <p:nvPr/>
        </p:nvSpPr>
        <p:spPr>
          <a:xfrm>
            <a:off x="11188724" y="5813080"/>
            <a:ext cx="3619154" cy="2812988"/>
          </a:xfrm>
          <a:prstGeom prst="rect">
            <a:avLst/>
          </a:prstGeom>
          <a:solidFill>
            <a:srgbClr val="CBDAFF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MIND: In-network Memory Management</a:t>
            </a:r>
          </a:p>
        </p:txBody>
      </p:sp>
      <p:sp>
        <p:nvSpPr>
          <p:cNvPr id="27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78" name="Group 34"/>
          <p:cNvGrpSpPr/>
          <p:nvPr/>
        </p:nvGrpSpPr>
        <p:grpSpPr>
          <a:xfrm>
            <a:off x="10916508" y="9030689"/>
            <a:ext cx="3223969" cy="2163513"/>
            <a:chOff x="0" y="0"/>
            <a:chExt cx="3223968" cy="2163512"/>
          </a:xfrm>
        </p:grpSpPr>
        <p:sp>
          <p:nvSpPr>
            <p:cNvPr id="274" name="Rectangle 35"/>
            <p:cNvSpPr/>
            <p:nvPr/>
          </p:nvSpPr>
          <p:spPr>
            <a:xfrm>
              <a:off x="0" y="893512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007F49"/>
                  </a:solidFill>
                </a:defRPr>
              </a:pPr>
              <a:r>
                <a:t>Memory protection:</a:t>
              </a:r>
            </a:p>
            <a:p>
              <a:pPr>
                <a:lnSpc>
                  <a:spcPct val="70000"/>
                </a:lnSpc>
                <a:defRPr b="1">
                  <a:solidFill>
                    <a:srgbClr val="007F49"/>
                  </a:solidFill>
                </a:defRPr>
              </a:pPr>
              <a:r>
                <a:rPr b="0" i="1"/>
                <a:t>Is this access </a:t>
              </a:r>
              <a:br>
                <a:rPr b="0" i="1"/>
              </a:br>
              <a:r>
                <a:rPr b="0" i="1"/>
                <a:t>permitted or valid?</a:t>
              </a:r>
            </a:p>
          </p:txBody>
        </p:sp>
        <p:sp>
          <p:nvSpPr>
            <p:cNvPr id="275" name="Straight Arrow Connector 36"/>
            <p:cNvSpPr/>
            <p:nvPr/>
          </p:nvSpPr>
          <p:spPr>
            <a:xfrm>
              <a:off x="1142040" y="0"/>
              <a:ext cx="2081929" cy="0"/>
            </a:xfrm>
            <a:prstGeom prst="line">
              <a:avLst/>
            </a:prstGeom>
            <a:noFill/>
            <a:ln w="76200" cap="flat">
              <a:solidFill>
                <a:srgbClr val="007F49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Straight Arrow Connector 37"/>
            <p:cNvSpPr/>
            <p:nvPr/>
          </p:nvSpPr>
          <p:spPr>
            <a:xfrm>
              <a:off x="1142040" y="607672"/>
              <a:ext cx="2081929" cy="1"/>
            </a:xfrm>
            <a:prstGeom prst="line">
              <a:avLst/>
            </a:prstGeom>
            <a:noFill/>
            <a:ln w="76200" cap="flat">
              <a:solidFill>
                <a:srgbClr val="007F49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Rectangle 38"/>
            <p:cNvSpPr/>
            <p:nvPr/>
          </p:nvSpPr>
          <p:spPr>
            <a:xfrm>
              <a:off x="1763304" y="15548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6400" b="1">
                  <a:solidFill>
                    <a:srgbClr val="C00000"/>
                  </a:solidFill>
                </a:defRPr>
              </a:lvl1pPr>
            </a:lstStyle>
            <a:p>
              <a:r>
                <a:t>X</a:t>
              </a:r>
            </a:p>
          </p:txBody>
        </p:sp>
      </p:grpSp>
      <p:sp>
        <p:nvSpPr>
          <p:cNvPr id="279" name="Straight Connector 10"/>
          <p:cNvSpPr/>
          <p:nvPr/>
        </p:nvSpPr>
        <p:spPr>
          <a:xfrm>
            <a:off x="8721808" y="7923662"/>
            <a:ext cx="3177169" cy="1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82" name="Group 11"/>
          <p:cNvGrpSpPr/>
          <p:nvPr/>
        </p:nvGrpSpPr>
        <p:grpSpPr>
          <a:xfrm>
            <a:off x="11331002" y="7394159"/>
            <a:ext cx="3311893" cy="1432810"/>
            <a:chOff x="-1" y="-1"/>
            <a:chExt cx="3311892" cy="1432808"/>
          </a:xfrm>
        </p:grpSpPr>
        <p:sp>
          <p:nvSpPr>
            <p:cNvPr id="280" name="Rectangle 25"/>
            <p:cNvSpPr/>
            <p:nvPr/>
          </p:nvSpPr>
          <p:spPr>
            <a:xfrm rot="5400000">
              <a:off x="1142476" y="-1142478"/>
              <a:ext cx="1026938" cy="331189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Rectangle 26"/>
            <p:cNvSpPr/>
            <p:nvPr/>
          </p:nvSpPr>
          <p:spPr>
            <a:xfrm>
              <a:off x="1626783" y="162806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365760" rIns="91439" bIns="91439" numCol="1" anchor="t">
              <a:sp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Data plane</a:t>
              </a:r>
            </a:p>
          </p:txBody>
        </p:sp>
      </p:grpSp>
      <p:sp>
        <p:nvSpPr>
          <p:cNvPr id="283" name="Straight Connector 14"/>
          <p:cNvSpPr/>
          <p:nvPr/>
        </p:nvSpPr>
        <p:spPr>
          <a:xfrm flipV="1">
            <a:off x="14642891" y="5898465"/>
            <a:ext cx="1900243" cy="1689566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4" name="Straight Connector 15"/>
          <p:cNvSpPr/>
          <p:nvPr/>
        </p:nvSpPr>
        <p:spPr>
          <a:xfrm>
            <a:off x="14642891" y="8268234"/>
            <a:ext cx="1911351" cy="1778000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5" name="Straight Connector 20"/>
          <p:cNvSpPr/>
          <p:nvPr/>
        </p:nvSpPr>
        <p:spPr>
          <a:xfrm flipV="1">
            <a:off x="8633282" y="8036918"/>
            <a:ext cx="2731201" cy="2175623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6" name="Straight Connector 24"/>
          <p:cNvSpPr/>
          <p:nvPr/>
        </p:nvSpPr>
        <p:spPr>
          <a:xfrm>
            <a:off x="8633282" y="5773334"/>
            <a:ext cx="2700811" cy="1935609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287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40695" y="7047909"/>
            <a:ext cx="692507" cy="152401"/>
          </a:xfrm>
          <a:prstGeom prst="rect">
            <a:avLst/>
          </a:prstGeom>
        </p:spPr>
      </p:pic>
      <p:sp>
        <p:nvSpPr>
          <p:cNvPr id="289" name="Rectangle"/>
          <p:cNvSpPr/>
          <p:nvPr/>
        </p:nvSpPr>
        <p:spPr>
          <a:xfrm>
            <a:off x="11331002" y="6019479"/>
            <a:ext cx="3311893" cy="108049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ontrol plane"/>
          <p:cNvSpPr txBox="1"/>
          <p:nvPr/>
        </p:nvSpPr>
        <p:spPr>
          <a:xfrm>
            <a:off x="11507423" y="6300503"/>
            <a:ext cx="2959051" cy="5184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291" name="Read, 0x1000"/>
          <p:cNvSpPr/>
          <p:nvPr/>
        </p:nvSpPr>
        <p:spPr>
          <a:xfrm>
            <a:off x="2755897" y="6676004"/>
            <a:ext cx="3621089" cy="108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54" y="0"/>
                </a:moveTo>
                <a:cubicBezTo>
                  <a:pt x="19122" y="0"/>
                  <a:pt x="19744" y="2070"/>
                  <a:pt x="19744" y="4622"/>
                </a:cubicBezTo>
                <a:lnTo>
                  <a:pt x="19744" y="10457"/>
                </a:lnTo>
                <a:cubicBezTo>
                  <a:pt x="19744" y="10555"/>
                  <a:pt x="19736" y="10645"/>
                  <a:pt x="19735" y="10741"/>
                </a:cubicBezTo>
                <a:lnTo>
                  <a:pt x="21600" y="21600"/>
                </a:lnTo>
                <a:lnTo>
                  <a:pt x="18399" y="15056"/>
                </a:lnTo>
                <a:cubicBezTo>
                  <a:pt x="18384" y="15058"/>
                  <a:pt x="18370" y="15072"/>
                  <a:pt x="18354" y="15072"/>
                </a:cubicBezTo>
                <a:lnTo>
                  <a:pt x="1390" y="15072"/>
                </a:lnTo>
                <a:cubicBezTo>
                  <a:pt x="622" y="15072"/>
                  <a:pt x="0" y="13010"/>
                  <a:pt x="0" y="10457"/>
                </a:cubicBezTo>
                <a:lnTo>
                  <a:pt x="0" y="4622"/>
                </a:lnTo>
                <a:cubicBezTo>
                  <a:pt x="0" y="2070"/>
                  <a:pt x="622" y="0"/>
                  <a:pt x="1390" y="0"/>
                </a:cubicBezTo>
                <a:lnTo>
                  <a:pt x="1835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t"/>
          <a:lstStyle/>
          <a:p>
            <a:pPr algn="ctr">
              <a:defRPr sz="4000"/>
            </a:pPr>
            <a:r>
              <a:rPr dirty="0">
                <a:solidFill>
                  <a:srgbClr val="007F49"/>
                </a:solidFill>
              </a:rPr>
              <a:t>Read</a:t>
            </a:r>
            <a:r>
              <a:rPr dirty="0"/>
              <a:t>, </a:t>
            </a:r>
            <a:r>
              <a:rPr dirty="0">
                <a:solidFill>
                  <a:srgbClr val="C00000"/>
                </a:solidFill>
              </a:rPr>
              <a:t>0x1000</a:t>
            </a:r>
          </a:p>
        </p:txBody>
      </p:sp>
      <p:sp>
        <p:nvSpPr>
          <p:cNvPr id="292" name="Straight Arrow Connector 33"/>
          <p:cNvSpPr/>
          <p:nvPr/>
        </p:nvSpPr>
        <p:spPr>
          <a:xfrm>
            <a:off x="8750583" y="7711410"/>
            <a:ext cx="2519593" cy="1"/>
          </a:xfrm>
          <a:prstGeom prst="line">
            <a:avLst/>
          </a:prstGeom>
          <a:ln w="76200">
            <a:solidFill>
              <a:srgbClr val="D783FF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98" name="Group"/>
          <p:cNvGrpSpPr/>
          <p:nvPr/>
        </p:nvGrpSpPr>
        <p:grpSpPr>
          <a:xfrm>
            <a:off x="5550173" y="3365218"/>
            <a:ext cx="5443595" cy="6389013"/>
            <a:chOff x="0" y="0"/>
            <a:chExt cx="5443593" cy="6389012"/>
          </a:xfrm>
        </p:grpSpPr>
        <p:sp>
          <p:nvSpPr>
            <p:cNvPr id="293" name="Straight Arrow Connector 33"/>
            <p:cNvSpPr/>
            <p:nvPr/>
          </p:nvSpPr>
          <p:spPr>
            <a:xfrm flipH="1">
              <a:off x="3039884" y="1997814"/>
              <a:ext cx="1314456" cy="1997638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Straight Arrow Connector 33"/>
            <p:cNvSpPr/>
            <p:nvPr/>
          </p:nvSpPr>
          <p:spPr>
            <a:xfrm flipH="1">
              <a:off x="3107987" y="2055360"/>
              <a:ext cx="1424372" cy="4333653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Rectangle 35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011993"/>
                  </a:solidFill>
                </a:defRPr>
              </a:pPr>
              <a:r>
                <a:t>Cache coherence protocol:</a:t>
              </a:r>
              <a:br/>
              <a:r>
                <a:rPr b="0" i="1"/>
                <a:t>how to keep data synchronized?</a:t>
              </a:r>
            </a:p>
          </p:txBody>
        </p:sp>
        <p:sp>
          <p:nvSpPr>
            <p:cNvPr id="296" name="Rectangle 35"/>
            <p:cNvSpPr/>
            <p:nvPr/>
          </p:nvSpPr>
          <p:spPr>
            <a:xfrm>
              <a:off x="4173593" y="117113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6600">
                  <a:solidFill>
                    <a:srgbClr val="011993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297" name="Straight Arrow Connector 33"/>
            <p:cNvSpPr/>
            <p:nvPr/>
          </p:nvSpPr>
          <p:spPr>
            <a:xfrm flipH="1">
              <a:off x="3091080" y="1884883"/>
              <a:ext cx="1078646" cy="703955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 30"/>
          <p:cNvGrpSpPr/>
          <p:nvPr/>
        </p:nvGrpSpPr>
        <p:grpSpPr>
          <a:xfrm>
            <a:off x="14744492" y="6142668"/>
            <a:ext cx="1973475" cy="3774761"/>
            <a:chOff x="0" y="0"/>
            <a:chExt cx="1973474" cy="3774759"/>
          </a:xfrm>
        </p:grpSpPr>
        <p:sp>
          <p:nvSpPr>
            <p:cNvPr id="299" name="TextBox 31"/>
            <p:cNvSpPr/>
            <p:nvPr/>
          </p:nvSpPr>
          <p:spPr>
            <a:xfrm>
              <a:off x="586044" y="125148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C00000"/>
                  </a:solidFill>
                </a:defRPr>
              </a:pPr>
              <a:r>
                <a:t>Address translation:</a:t>
              </a:r>
              <a:br/>
              <a:r>
                <a:rPr b="0" i="1"/>
                <a:t>where is the data?</a:t>
              </a:r>
            </a:p>
          </p:txBody>
        </p:sp>
        <p:sp>
          <p:nvSpPr>
            <p:cNvPr id="300" name="Straight Arrow Connector 32"/>
            <p:cNvSpPr/>
            <p:nvPr/>
          </p:nvSpPr>
          <p:spPr>
            <a:xfrm flipV="1">
              <a:off x="14360" y="0"/>
              <a:ext cx="1818530" cy="1602506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Straight Arrow Connector 33"/>
            <p:cNvSpPr/>
            <p:nvPr/>
          </p:nvSpPr>
          <p:spPr>
            <a:xfrm>
              <a:off x="-1" y="1964033"/>
              <a:ext cx="1973476" cy="1810727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3" name="Programmable switch"/>
          <p:cNvSpPr txBox="1"/>
          <p:nvPr/>
        </p:nvSpPr>
        <p:spPr>
          <a:xfrm>
            <a:off x="11299753" y="4711684"/>
            <a:ext cx="3397097" cy="11310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Programmable</a:t>
            </a:r>
            <a:br/>
            <a:r>
              <a:t>switch</a:t>
            </a:r>
          </a:p>
        </p:txBody>
      </p:sp>
      <p:sp>
        <p:nvSpPr>
          <p:cNvPr id="304" name="Arrow"/>
          <p:cNvSpPr/>
          <p:nvPr/>
        </p:nvSpPr>
        <p:spPr>
          <a:xfrm rot="2700000">
            <a:off x="3645143" y="6281457"/>
            <a:ext cx="792055" cy="483696"/>
          </a:xfrm>
          <a:prstGeom prst="rightArrow">
            <a:avLst>
              <a:gd name="adj1" fmla="val 47302"/>
              <a:gd name="adj2" fmla="val 87403"/>
            </a:avLst>
          </a:prstGeom>
          <a:solidFill>
            <a:srgbClr val="01199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2" animBg="1" advAuto="0"/>
      <p:bldP spid="298" grpId="3" animBg="1" advAuto="0"/>
      <p:bldP spid="302" grpId="1" animBg="1" advAuto="0"/>
      <p:bldP spid="304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Challenges in Building In-network MMU</a:t>
            </a:r>
          </a:p>
        </p:txBody>
      </p:sp>
      <p:sp>
        <p:nvSpPr>
          <p:cNvPr id="3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680342" y="2994991"/>
            <a:ext cx="22883812" cy="9358936"/>
          </a:xfrm>
          <a:prstGeom prst="rect">
            <a:avLst/>
          </a:prstGeom>
        </p:spPr>
        <p:txBody>
          <a:bodyPr/>
          <a:lstStyle/>
          <a:p>
            <a:pPr marL="424542" indent="-424542">
              <a:defRPr sz="5200"/>
            </a:pPr>
            <a:r>
              <a:t>Limited amount of in-network resources</a:t>
            </a:r>
          </a:p>
          <a:p>
            <a:pPr marL="881742" lvl="1" indent="-424542">
              <a:defRPr sz="5200" b="0" i="1">
                <a:solidFill>
                  <a:srgbClr val="005493"/>
                </a:solidFill>
              </a:defRPr>
            </a:pPr>
            <a:r>
              <a:t>Limited size of in-network memory</a:t>
            </a:r>
          </a:p>
          <a:p>
            <a:pPr marL="1508760" lvl="2" indent="-594360">
              <a:spcBef>
                <a:spcPts val="0"/>
              </a:spcBef>
              <a:defRPr sz="5200" b="0"/>
            </a:pPr>
            <a:r>
              <a:t>Tens of MB </a:t>
            </a:r>
            <a:r>
              <a:rPr>
                <a:solidFill>
                  <a:srgbClr val="FF2600"/>
                </a:solidFill>
              </a:rPr>
              <a:t>→ not sufficient to store metadata in a traditional way</a:t>
            </a:r>
          </a:p>
          <a:p>
            <a:pPr marL="1965960" lvl="3" indent="-594360">
              <a:spcBef>
                <a:spcPts val="0"/>
              </a:spcBef>
              <a:defRPr sz="4400" b="0" i="1"/>
            </a:pPr>
            <a:r>
              <a:t>E.g., page table: 4 KB for 4GB of memory  →  1M entries</a:t>
            </a:r>
          </a:p>
          <a:p>
            <a:pPr marL="881742" lvl="1" indent="-424542">
              <a:defRPr sz="3000">
                <a:solidFill>
                  <a:srgbClr val="011993"/>
                </a:solidFill>
              </a:defRPr>
            </a:pPr>
            <a:endParaRPr/>
          </a:p>
          <a:p>
            <a:pPr marL="881742" lvl="1" indent="-424542">
              <a:defRPr sz="5200" b="0" i="1">
                <a:solidFill>
                  <a:srgbClr val="005493"/>
                </a:solidFill>
              </a:defRPr>
            </a:pPr>
            <a:r>
              <a:t>Limited computation capability</a:t>
            </a:r>
          </a:p>
          <a:p>
            <a:pPr marL="1508760" lvl="2" indent="-594360">
              <a:spcBef>
                <a:spcPts val="0"/>
              </a:spcBef>
              <a:defRPr sz="5200" b="0"/>
            </a:pPr>
            <a:r>
              <a:t>Switching ASIC </a:t>
            </a:r>
            <a:r>
              <a:rPr>
                <a:solidFill>
                  <a:srgbClr val="FF2600"/>
                </a:solidFill>
              </a:rPr>
              <a:t>→ not sufficient to directly port traditional MMU functions</a:t>
            </a:r>
          </a:p>
          <a:p>
            <a:pPr marL="1965960" lvl="3" indent="-594360">
              <a:spcBef>
                <a:spcPts val="0"/>
              </a:spcBef>
              <a:defRPr sz="4400" b="0" i="1"/>
            </a:pPr>
            <a:r>
              <a:t>E.g., limited number of operations for line rate processing</a:t>
            </a:r>
            <a:br/>
            <a:r>
              <a:t>         ↔ complicated cache coherence protocol</a:t>
            </a:r>
          </a:p>
        </p:txBody>
      </p:sp>
      <p:sp>
        <p:nvSpPr>
          <p:cNvPr id="30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3 Principles for System Design</a:t>
            </a:r>
          </a:p>
        </p:txBody>
      </p:sp>
      <p:sp>
        <p:nvSpPr>
          <p:cNvPr id="31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2" name="P2 - Leverage global view of network…"/>
          <p:cNvSpPr/>
          <p:nvPr/>
        </p:nvSpPr>
        <p:spPr>
          <a:xfrm>
            <a:off x="6937636" y="5954907"/>
            <a:ext cx="16333197" cy="1881604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1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P2 - Leverage global view of network</a:t>
            </a:r>
          </a:p>
          <a:p>
            <a:pPr lvl="2" indent="457200">
              <a:defRPr sz="5600" i="1">
                <a:solidFill>
                  <a:srgbClr val="005493"/>
                </a:solidFill>
              </a:defRPr>
            </a:pPr>
            <a:r>
              <a:t>→ Make better decisions for memory management</a:t>
            </a:r>
          </a:p>
        </p:txBody>
      </p:sp>
      <p:sp>
        <p:nvSpPr>
          <p:cNvPr id="313" name="P3 - Exploit network-centric hardware primitives…"/>
          <p:cNvSpPr/>
          <p:nvPr/>
        </p:nvSpPr>
        <p:spPr>
          <a:xfrm>
            <a:off x="6956658" y="8296513"/>
            <a:ext cx="16295153" cy="2960899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1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P3 - Exploit network-centric hardware primitives </a:t>
            </a:r>
            <a:endParaRPr sz="2400"/>
          </a:p>
          <a:p>
            <a:pPr lvl="1" indent="228600">
              <a:defRPr sz="5600" i="1">
                <a:solidFill>
                  <a:srgbClr val="005493"/>
                </a:solidFill>
              </a:defRPr>
            </a:pPr>
            <a:r>
              <a:rPr sz="2400"/>
              <a:t>      </a:t>
            </a:r>
            <a:r>
              <a:t>→ Reuse network hardware </a:t>
            </a:r>
            <a:br/>
            <a:r>
              <a:t>        highly optimized for network functions</a:t>
            </a:r>
          </a:p>
        </p:txBody>
      </p:sp>
      <p:sp>
        <p:nvSpPr>
          <p:cNvPr id="314" name="P1 - Decouple memory management functionalities…"/>
          <p:cNvSpPr/>
          <p:nvPr/>
        </p:nvSpPr>
        <p:spPr>
          <a:xfrm>
            <a:off x="6935139" y="2811320"/>
            <a:ext cx="16333196" cy="2713843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3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P1 - Decouple memory management functionalities</a:t>
            </a:r>
          </a:p>
          <a:p>
            <a:pPr lvl="1" indent="228600">
              <a:defRPr sz="5600" i="1">
                <a:solidFill>
                  <a:srgbClr val="005493"/>
                </a:solidFill>
              </a:defRPr>
            </a:pPr>
            <a:r>
              <a:t>   → Each function has the data structure </a:t>
            </a:r>
            <a:br/>
            <a:r>
              <a:t>        suitable to its purpose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3834362" y="3129168"/>
            <a:ext cx="2384947" cy="2078147"/>
            <a:chOff x="0" y="0"/>
            <a:chExt cx="2384946" cy="2078145"/>
          </a:xfrm>
        </p:grpSpPr>
        <p:sp>
          <p:nvSpPr>
            <p:cNvPr id="315" name="Circle"/>
            <p:cNvSpPr/>
            <p:nvPr/>
          </p:nvSpPr>
          <p:spPr>
            <a:xfrm>
              <a:off x="948622" y="0"/>
              <a:ext cx="640221" cy="640221"/>
            </a:xfrm>
            <a:prstGeom prst="ellipse">
              <a:avLst/>
            </a:prstGeom>
            <a:solidFill>
              <a:srgbClr val="FFDCC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Triangle"/>
            <p:cNvSpPr/>
            <p:nvPr/>
          </p:nvSpPr>
          <p:spPr>
            <a:xfrm>
              <a:off x="225580" y="953151"/>
              <a:ext cx="768250" cy="630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17" name="Square"/>
            <p:cNvSpPr/>
            <p:nvPr/>
          </p:nvSpPr>
          <p:spPr>
            <a:xfrm>
              <a:off x="1657484" y="924335"/>
              <a:ext cx="665049" cy="665050"/>
            </a:xfrm>
            <a:prstGeom prst="rect">
              <a:avLst/>
            </a:prstGeom>
            <a:solidFill>
              <a:srgbClr val="CAFFD4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Line"/>
            <p:cNvSpPr/>
            <p:nvPr/>
          </p:nvSpPr>
          <p:spPr>
            <a:xfrm flipH="1" flipV="1">
              <a:off x="-1" y="225403"/>
              <a:ext cx="1219412" cy="7600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1262688" y="204772"/>
              <a:ext cx="1122258" cy="818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Line"/>
            <p:cNvSpPr/>
            <p:nvPr/>
          </p:nvSpPr>
          <p:spPr>
            <a:xfrm flipH="1">
              <a:off x="1268732" y="1004052"/>
              <a:ext cx="1" cy="10740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812294" y="6175906"/>
            <a:ext cx="2632095" cy="1439607"/>
            <a:chOff x="0" y="0"/>
            <a:chExt cx="2632093" cy="1439605"/>
          </a:xfrm>
        </p:grpSpPr>
        <p:sp>
          <p:nvSpPr>
            <p:cNvPr id="322" name="Line"/>
            <p:cNvSpPr/>
            <p:nvPr/>
          </p:nvSpPr>
          <p:spPr>
            <a:xfrm flipH="1" flipV="1">
              <a:off x="270565" y="3879"/>
              <a:ext cx="2052057" cy="14357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Line"/>
            <p:cNvSpPr/>
            <p:nvPr/>
          </p:nvSpPr>
          <p:spPr>
            <a:xfrm flipH="1" flipV="1">
              <a:off x="0" y="718440"/>
              <a:ext cx="263209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World"/>
            <p:cNvSpPr/>
            <p:nvPr/>
          </p:nvSpPr>
          <p:spPr>
            <a:xfrm>
              <a:off x="897993" y="313141"/>
              <a:ext cx="810598" cy="810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25" name="Line"/>
            <p:cNvSpPr/>
            <p:nvPr/>
          </p:nvSpPr>
          <p:spPr>
            <a:xfrm flipH="1">
              <a:off x="280036" y="-1"/>
              <a:ext cx="2045679" cy="14368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Circle"/>
            <p:cNvSpPr/>
            <p:nvPr/>
          </p:nvSpPr>
          <p:spPr>
            <a:xfrm>
              <a:off x="909899" y="325048"/>
              <a:ext cx="786786" cy="786785"/>
            </a:xfrm>
            <a:prstGeom prst="ellipse">
              <a:avLst/>
            </a:prstGeom>
            <a:solidFill>
              <a:srgbClr val="92FFF0">
                <a:alpha val="56495"/>
              </a:srgbClr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3769883" y="8710852"/>
            <a:ext cx="2716917" cy="2132221"/>
            <a:chOff x="0" y="0"/>
            <a:chExt cx="2716915" cy="2132219"/>
          </a:xfrm>
        </p:grpSpPr>
        <p:sp>
          <p:nvSpPr>
            <p:cNvPr id="328" name="Line"/>
            <p:cNvSpPr/>
            <p:nvPr/>
          </p:nvSpPr>
          <p:spPr>
            <a:xfrm flipH="1" flipV="1">
              <a:off x="518773" y="695248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Line"/>
            <p:cNvSpPr/>
            <p:nvPr/>
          </p:nvSpPr>
          <p:spPr>
            <a:xfrm flipH="1" flipV="1">
              <a:off x="288617" y="1303659"/>
              <a:ext cx="74659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World"/>
            <p:cNvSpPr/>
            <p:nvPr/>
          </p:nvSpPr>
          <p:spPr>
            <a:xfrm>
              <a:off x="1042549" y="0"/>
              <a:ext cx="624014" cy="624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1" name="Line"/>
            <p:cNvSpPr/>
            <p:nvPr/>
          </p:nvSpPr>
          <p:spPr>
            <a:xfrm flipH="1">
              <a:off x="518773" y="1533636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Line"/>
            <p:cNvSpPr/>
            <p:nvPr/>
          </p:nvSpPr>
          <p:spPr>
            <a:xfrm flipV="1">
              <a:off x="1566186" y="695248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1658995" y="1303659"/>
              <a:ext cx="74659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1566186" y="1533636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Triangle"/>
            <p:cNvSpPr/>
            <p:nvPr/>
          </p:nvSpPr>
          <p:spPr>
            <a:xfrm>
              <a:off x="206208" y="501388"/>
              <a:ext cx="380942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6" name="Triangle"/>
            <p:cNvSpPr/>
            <p:nvPr/>
          </p:nvSpPr>
          <p:spPr>
            <a:xfrm>
              <a:off x="0" y="1160536"/>
              <a:ext cx="380941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7" name="Triangle"/>
            <p:cNvSpPr/>
            <p:nvPr/>
          </p:nvSpPr>
          <p:spPr>
            <a:xfrm>
              <a:off x="206208" y="1819683"/>
              <a:ext cx="380942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8" name="Square"/>
            <p:cNvSpPr/>
            <p:nvPr/>
          </p:nvSpPr>
          <p:spPr>
            <a:xfrm>
              <a:off x="2230500" y="508829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9" name="Square"/>
            <p:cNvSpPr/>
            <p:nvPr/>
          </p:nvSpPr>
          <p:spPr>
            <a:xfrm>
              <a:off x="2445550" y="1167977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0" name="Square"/>
            <p:cNvSpPr/>
            <p:nvPr/>
          </p:nvSpPr>
          <p:spPr>
            <a:xfrm>
              <a:off x="2230500" y="1827125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1" name="Circle"/>
            <p:cNvSpPr/>
            <p:nvPr/>
          </p:nvSpPr>
          <p:spPr>
            <a:xfrm>
              <a:off x="1051715" y="1000819"/>
              <a:ext cx="605682" cy="605682"/>
            </a:xfrm>
            <a:prstGeom prst="ellipse">
              <a:avLst/>
            </a:prstGeom>
            <a:solidFill>
              <a:srgbClr val="FFB1B2">
                <a:alpha val="56495"/>
              </a:srgbClr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Arrow"/>
            <p:cNvSpPr/>
            <p:nvPr/>
          </p:nvSpPr>
          <p:spPr>
            <a:xfrm rot="5400000">
              <a:off x="1192842" y="657833"/>
              <a:ext cx="323428" cy="323429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1051715" y="223"/>
              <a:ext cx="605682" cy="605683"/>
            </a:xfrm>
            <a:prstGeom prst="ellipse">
              <a:avLst/>
            </a:prstGeom>
            <a:solidFill>
              <a:srgbClr val="92FFF0">
                <a:alpha val="56495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4" animBg="1" advAuto="0"/>
      <p:bldP spid="313" grpId="6" animBg="1" advAuto="0"/>
      <p:bldP spid="314" grpId="2" animBg="1" advAuto="0"/>
      <p:bldP spid="321" grpId="1" animBg="1" advAuto="0"/>
      <p:bldP spid="327" grpId="3" animBg="1" advAuto="0"/>
      <p:bldP spid="344" grpId="5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Macintosh PowerPoint</Application>
  <PresentationFormat>Custom</PresentationFormat>
  <Paragraphs>347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Carlito</vt:lpstr>
      <vt:lpstr>Menlo Regular</vt:lpstr>
      <vt:lpstr>Office Theme</vt:lpstr>
      <vt:lpstr>MIND: In-Network Memory Management  for Disaggregated Data Centers</vt:lpstr>
      <vt:lpstr>Resource Disaggregation</vt:lpstr>
      <vt:lpstr>Memory Disaggregation</vt:lpstr>
      <vt:lpstr>Memory Disaggregation Goals</vt:lpstr>
      <vt:lpstr>Existing Approaches</vt:lpstr>
      <vt:lpstr>Key Insight — In-network Memory management</vt:lpstr>
      <vt:lpstr>MIND: In-network Memory Management</vt:lpstr>
      <vt:lpstr>Challenges in Building In-network MMU</vt:lpstr>
      <vt:lpstr>3 Principles for System Design</vt:lpstr>
      <vt:lpstr>MIND overview: challenges and solutions</vt:lpstr>
      <vt:lpstr>MIND overview: challenges and solutions</vt:lpstr>
      <vt:lpstr>MIND overview: challenges and solutions</vt:lpstr>
      <vt:lpstr>MIND overview: challenges and solutions</vt:lpstr>
      <vt:lpstr>MIND overview: challenges and solutions</vt:lpstr>
      <vt:lpstr>Performance Evaluation</vt:lpstr>
      <vt:lpstr>Performance Evaluation</vt:lpstr>
      <vt:lpstr>Conclusion &amp;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MIND: In-Network Memory Management  for Disaggregated Data Centers</dc:title>
  <cp:lastModifiedBy>SeungSeob Lee</cp:lastModifiedBy>
  <cp:revision>1</cp:revision>
  <dcterms:modified xsi:type="dcterms:W3CDTF">2021-11-10T00:32:30Z</dcterms:modified>
</cp:coreProperties>
</file>